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1121" r:id="rId3"/>
    <p:sldId id="257" r:id="rId4"/>
    <p:sldId id="864" r:id="rId5"/>
    <p:sldId id="872" r:id="rId6"/>
    <p:sldId id="874" r:id="rId7"/>
    <p:sldId id="1117" r:id="rId8"/>
    <p:sldId id="865" r:id="rId9"/>
    <p:sldId id="1092" r:id="rId10"/>
    <p:sldId id="1120" r:id="rId11"/>
    <p:sldId id="1118" r:id="rId12"/>
    <p:sldId id="111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2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6"/>
    <p:restoredTop sz="84789"/>
  </p:normalViewPr>
  <p:slideViewPr>
    <p:cSldViewPr>
      <p:cViewPr varScale="1">
        <p:scale>
          <a:sx n="132" d="100"/>
          <a:sy n="132" d="100"/>
        </p:scale>
        <p:origin x="56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t>8/20/21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subjects a research output or ideas to a critical inspection by professionals with domain knowledge. Reviewers apply their expertise and provide an impartial report on the manuscript.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referees specifically verify methodological robustness, confounders, the correctness of data interpretations, and ethical aspects of research</a:t>
            </a:r>
            <a:r>
              <a:rPr lang="en-I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t>3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3650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Inaccessibility of qualified peer reviewers with adequate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0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Occurs before a manuscript is submitted to a journal for peer review</a:t>
            </a:r>
            <a:endParaRPr lang="en-IN" sz="12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Initial peer review is conducted independently of the journal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Helps reduce the burden of the journal’s peer review system</a:t>
            </a:r>
            <a:r>
              <a:rPr lang="en-IN" sz="12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4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2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02870"/>
            <a:ext cx="7348373" cy="5309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16" y="633784"/>
            <a:ext cx="7348373" cy="415498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46127" y="4677984"/>
            <a:ext cx="329431" cy="32943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7" y="4677984"/>
            <a:ext cx="329431" cy="29282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6366" y="172154"/>
            <a:ext cx="1220830" cy="33835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892075" y="71894"/>
            <a:ext cx="1195121" cy="5400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928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28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3.jpeg"/><Relationship Id="rId7" Type="http://schemas.openxmlformats.org/officeDocument/2006/relationships/image" Target="../media/image3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tiff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57350"/>
            <a:ext cx="5334000" cy="127546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IN" sz="2200" b="1" dirty="0">
                <a:solidFill>
                  <a:srgbClr val="0000FF"/>
                </a:solidFill>
                <a:latin typeface="Cambria" pitchFamily="18" charset="0"/>
              </a:rPr>
              <a:t>Pre-Submission Peer Review: Enhancing the Efficacy of Journal’s Reviewing Process</a:t>
            </a:r>
            <a:endParaRPr lang="en-US" sz="22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algn="l">
              <a:spcBef>
                <a:spcPts val="0"/>
              </a:spcBef>
            </a:pPr>
            <a:endParaRPr lang="en-US" sz="25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3181350"/>
            <a:ext cx="472440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IN" sz="2000" i="1" dirty="0">
                <a:solidFill>
                  <a:srgbClr val="0000FF"/>
                </a:solidFill>
                <a:latin typeface="Cambria" panose="02040503050406030204" pitchFamily="18" charset="0"/>
              </a:rPr>
              <a:t>Dr. Sam T. Mathew</a:t>
            </a:r>
          </a:p>
          <a:p>
            <a:pPr lvl="0">
              <a:defRPr/>
            </a:pPr>
            <a:r>
              <a:rPr lang="en-IN" i="1" dirty="0">
                <a:solidFill>
                  <a:srgbClr val="0000FF"/>
                </a:solidFill>
                <a:latin typeface="Cambria" panose="02040503050406030204" pitchFamily="18" charset="0"/>
              </a:rPr>
              <a:t>Researcher &amp; Medical Communications Expert</a:t>
            </a:r>
          </a:p>
          <a:p>
            <a:pPr lvl="0">
              <a:defRPr/>
            </a:pPr>
            <a:r>
              <a:rPr lang="en-IN" i="1" dirty="0">
                <a:solidFill>
                  <a:srgbClr val="0000FF"/>
                </a:solidFill>
                <a:latin typeface="Cambria" panose="02040503050406030204" pitchFamily="18" charset="0"/>
              </a:rPr>
              <a:t>India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4BA62D9-58E2-EF4E-95F8-2144E07C5DBA}"/>
              </a:ext>
            </a:extLst>
          </p:cNvPr>
          <p:cNvSpPr/>
          <p:nvPr/>
        </p:nvSpPr>
        <p:spPr>
          <a:xfrm>
            <a:off x="164829" y="2354762"/>
            <a:ext cx="1288832" cy="1300654"/>
          </a:xfrm>
          <a:prstGeom prst="ellipse">
            <a:avLst/>
          </a:prstGeom>
          <a:solidFill>
            <a:srgbClr val="BD1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Author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FF34BB-CE26-DD42-A926-014E8E256A6A}"/>
              </a:ext>
            </a:extLst>
          </p:cNvPr>
          <p:cNvSpPr/>
          <p:nvPr/>
        </p:nvSpPr>
        <p:spPr>
          <a:xfrm>
            <a:off x="2123984" y="2281903"/>
            <a:ext cx="1529255" cy="14721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Journal with hybrid peer review option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517739-B533-AE45-B1E1-374B35BDF804}"/>
              </a:ext>
            </a:extLst>
          </p:cNvPr>
          <p:cNvCxnSpPr>
            <a:cxnSpLocks/>
          </p:cNvCxnSpPr>
          <p:nvPr/>
        </p:nvCxnSpPr>
        <p:spPr>
          <a:xfrm>
            <a:off x="1453660" y="2990473"/>
            <a:ext cx="658208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F8F748-F056-264E-9FD0-AD8CC10375D5}"/>
              </a:ext>
            </a:extLst>
          </p:cNvPr>
          <p:cNvSpPr txBox="1"/>
          <p:nvPr/>
        </p:nvSpPr>
        <p:spPr>
          <a:xfrm>
            <a:off x="1294030" y="2512711"/>
            <a:ext cx="97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Submits manuscript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2C290C-400F-9C4F-AF93-86002E38B62D}"/>
              </a:ext>
            </a:extLst>
          </p:cNvPr>
          <p:cNvCxnSpPr>
            <a:cxnSpLocks/>
          </p:cNvCxnSpPr>
          <p:nvPr/>
        </p:nvCxnSpPr>
        <p:spPr>
          <a:xfrm>
            <a:off x="3629300" y="3005089"/>
            <a:ext cx="15372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0B9FD0-D5D4-154F-B77F-2C8859ABB056}"/>
              </a:ext>
            </a:extLst>
          </p:cNvPr>
          <p:cNvCxnSpPr>
            <a:cxnSpLocks/>
          </p:cNvCxnSpPr>
          <p:nvPr/>
        </p:nvCxnSpPr>
        <p:spPr>
          <a:xfrm flipH="1">
            <a:off x="3783312" y="2072635"/>
            <a:ext cx="7256" cy="94532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7ED929-60D2-3A47-8BE7-98A4E551BF36}"/>
              </a:ext>
            </a:extLst>
          </p:cNvPr>
          <p:cNvSpPr txBox="1"/>
          <p:nvPr/>
        </p:nvSpPr>
        <p:spPr>
          <a:xfrm>
            <a:off x="4267799" y="1875103"/>
            <a:ext cx="1690844" cy="36933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Journal has availability of appropriate peer reviewer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9802C-3F59-5D4A-8259-66672C0BE547}"/>
              </a:ext>
            </a:extLst>
          </p:cNvPr>
          <p:cNvSpPr txBox="1"/>
          <p:nvPr/>
        </p:nvSpPr>
        <p:spPr>
          <a:xfrm>
            <a:off x="4267797" y="3504751"/>
            <a:ext cx="1690847" cy="507831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Journal do not have immediate availability of appropriate peer reviewer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C04C30-833F-0B49-BF80-38D424F50153}"/>
              </a:ext>
            </a:extLst>
          </p:cNvPr>
          <p:cNvCxnSpPr/>
          <p:nvPr/>
        </p:nvCxnSpPr>
        <p:spPr>
          <a:xfrm flipH="1">
            <a:off x="809245" y="4299835"/>
            <a:ext cx="4303976" cy="0"/>
          </a:xfrm>
          <a:prstGeom prst="line">
            <a:avLst/>
          </a:prstGeom>
          <a:ln w="254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9F7D17-B6D5-3F43-B98A-AFECF8CD5795}"/>
              </a:ext>
            </a:extLst>
          </p:cNvPr>
          <p:cNvCxnSpPr>
            <a:endCxn id="4" idx="4"/>
          </p:cNvCxnSpPr>
          <p:nvPr/>
        </p:nvCxnSpPr>
        <p:spPr>
          <a:xfrm flipV="1">
            <a:off x="809245" y="3655417"/>
            <a:ext cx="0" cy="644418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0DE4F5B-F264-A741-BCE1-F04DDA2B3EC9}"/>
              </a:ext>
            </a:extLst>
          </p:cNvPr>
          <p:cNvSpPr txBox="1"/>
          <p:nvPr/>
        </p:nvSpPr>
        <p:spPr>
          <a:xfrm>
            <a:off x="809244" y="4438385"/>
            <a:ext cx="4303967" cy="230832"/>
          </a:xfrm>
          <a:prstGeom prst="rect">
            <a:avLst/>
          </a:prstGeom>
          <a:noFill/>
          <a:ln w="254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Journal provides author an option to use pre-print and author agrees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F7A00C-FB92-DF46-93FB-224598BE6414}"/>
              </a:ext>
            </a:extLst>
          </p:cNvPr>
          <p:cNvCxnSpPr/>
          <p:nvPr/>
        </p:nvCxnSpPr>
        <p:spPr>
          <a:xfrm flipV="1">
            <a:off x="5113211" y="3988159"/>
            <a:ext cx="0" cy="311675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D1DD96DA-8E5B-3441-82B7-EBB2EBEEB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17" y="2918356"/>
            <a:ext cx="1643555" cy="16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873EAD7-E680-9644-B29B-7F94477A7C1B}"/>
              </a:ext>
            </a:extLst>
          </p:cNvPr>
          <p:cNvSpPr txBox="1"/>
          <p:nvPr/>
        </p:nvSpPr>
        <p:spPr>
          <a:xfrm>
            <a:off x="7537840" y="3964013"/>
            <a:ext cx="12415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Pre-print server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946293-8419-5246-9B6A-869ACBA3BADC}"/>
              </a:ext>
            </a:extLst>
          </p:cNvPr>
          <p:cNvSpPr txBox="1"/>
          <p:nvPr/>
        </p:nvSpPr>
        <p:spPr>
          <a:xfrm>
            <a:off x="6082181" y="3826860"/>
            <a:ext cx="1443754" cy="784830"/>
          </a:xfrm>
          <a:prstGeom prst="rect">
            <a:avLst/>
          </a:prstGeom>
          <a:noFill/>
          <a:ln w="254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Journal transfers the manuscript to the pre-print server and monitors all review and revision activities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9FDABB-9561-F84B-B48E-3B1F1837F0C8}"/>
              </a:ext>
            </a:extLst>
          </p:cNvPr>
          <p:cNvSpPr txBox="1"/>
          <p:nvPr/>
        </p:nvSpPr>
        <p:spPr>
          <a:xfrm>
            <a:off x="7501154" y="1620450"/>
            <a:ext cx="1266385" cy="78483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Manuscript spent sufficient time in pre-print server and undergone review and revision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9BEF050-F0A9-144F-9162-75E57C70D509}"/>
              </a:ext>
            </a:extLst>
          </p:cNvPr>
          <p:cNvCxnSpPr>
            <a:cxnSpLocks/>
          </p:cNvCxnSpPr>
          <p:nvPr/>
        </p:nvCxnSpPr>
        <p:spPr>
          <a:xfrm flipV="1">
            <a:off x="8126229" y="2449333"/>
            <a:ext cx="0" cy="609189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3B17872-9FE5-6143-8640-1C3A8A73F874}"/>
              </a:ext>
            </a:extLst>
          </p:cNvPr>
          <p:cNvSpPr/>
          <p:nvPr/>
        </p:nvSpPr>
        <p:spPr>
          <a:xfrm>
            <a:off x="4516112" y="742950"/>
            <a:ext cx="1196234" cy="52776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Peer review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06E2D8-830B-5B4F-9F76-3F6E7D67C3DC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5958644" y="3741142"/>
            <a:ext cx="1542511" cy="17525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75E9AF-6971-F341-A146-3054C2017B49}"/>
              </a:ext>
            </a:extLst>
          </p:cNvPr>
          <p:cNvCxnSpPr>
            <a:cxnSpLocks/>
            <a:stCxn id="49" idx="1"/>
          </p:cNvCxnSpPr>
          <p:nvPr/>
        </p:nvCxnSpPr>
        <p:spPr>
          <a:xfrm flipH="1" flipV="1">
            <a:off x="5983424" y="2007499"/>
            <a:ext cx="1517730" cy="536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0129BF-389C-1444-A768-FA80CD7F7198}"/>
              </a:ext>
            </a:extLst>
          </p:cNvPr>
          <p:cNvCxnSpPr>
            <a:cxnSpLocks/>
          </p:cNvCxnSpPr>
          <p:nvPr/>
        </p:nvCxnSpPr>
        <p:spPr>
          <a:xfrm>
            <a:off x="3783312" y="2075743"/>
            <a:ext cx="496603" cy="1"/>
          </a:xfrm>
          <a:prstGeom prst="straightConnector1">
            <a:avLst/>
          </a:prstGeom>
          <a:ln w="25400">
            <a:solidFill>
              <a:srgbClr val="00206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A9141A4-F3E3-9249-BC47-5543A323D0BB}"/>
              </a:ext>
            </a:extLst>
          </p:cNvPr>
          <p:cNvSpPr txBox="1"/>
          <p:nvPr/>
        </p:nvSpPr>
        <p:spPr>
          <a:xfrm>
            <a:off x="6040524" y="2060510"/>
            <a:ext cx="1443754" cy="784830"/>
          </a:xfrm>
          <a:prstGeom prst="rect">
            <a:avLst/>
          </a:prstGeom>
          <a:noFill/>
          <a:ln w="254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Journal reviews the review and revisions occurred in pre-print and partly satisfied with the overall process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DF3453-9FEE-FB4A-8F6A-8BBE7616D313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113212" y="1270714"/>
            <a:ext cx="9" cy="604389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1777814-CC86-AE40-A55E-B98FED0EFF25}"/>
              </a:ext>
            </a:extLst>
          </p:cNvPr>
          <p:cNvSpPr/>
          <p:nvPr/>
        </p:nvSpPr>
        <p:spPr>
          <a:xfrm>
            <a:off x="6089630" y="742950"/>
            <a:ext cx="1196234" cy="5277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Publication/rejection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F9B4CC-5C1A-304F-A8C5-50447C0C9A78}"/>
              </a:ext>
            </a:extLst>
          </p:cNvPr>
          <p:cNvSpPr txBox="1"/>
          <p:nvPr/>
        </p:nvSpPr>
        <p:spPr>
          <a:xfrm>
            <a:off x="8146780" y="830717"/>
            <a:ext cx="832391" cy="784830"/>
          </a:xfrm>
          <a:prstGeom prst="rect">
            <a:avLst/>
          </a:prstGeom>
          <a:noFill/>
          <a:ln w="254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Journal is fully satisfied with  review and revision process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2E65D847-1E95-F846-B5FC-89384EDC08B5}"/>
              </a:ext>
            </a:extLst>
          </p:cNvPr>
          <p:cNvCxnSpPr>
            <a:cxnSpLocks/>
            <a:stCxn id="49" idx="0"/>
          </p:cNvCxnSpPr>
          <p:nvPr/>
        </p:nvCxnSpPr>
        <p:spPr>
          <a:xfrm rot="16200000" flipV="1">
            <a:off x="7410423" y="896526"/>
            <a:ext cx="649118" cy="798730"/>
          </a:xfrm>
          <a:prstGeom prst="bentConnector2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F0DA9A-2BBD-284C-BEC6-303ACAE38A2F}"/>
              </a:ext>
            </a:extLst>
          </p:cNvPr>
          <p:cNvCxnSpPr>
            <a:cxnSpLocks/>
            <a:stCxn id="54" idx="3"/>
            <a:endCxn id="52" idx="1"/>
          </p:cNvCxnSpPr>
          <p:nvPr/>
        </p:nvCxnSpPr>
        <p:spPr>
          <a:xfrm>
            <a:off x="5712346" y="1006832"/>
            <a:ext cx="377284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2">
            <a:extLst>
              <a:ext uri="{FF2B5EF4-FFF2-40B4-BE49-F238E27FC236}">
                <a16:creationId xmlns:a16="http://schemas.microsoft.com/office/drawing/2014/main" id="{60C9F29A-37BC-B941-AB0B-D64C18626B4F}"/>
              </a:ext>
            </a:extLst>
          </p:cNvPr>
          <p:cNvSpPr txBox="1">
            <a:spLocks/>
          </p:cNvSpPr>
          <p:nvPr/>
        </p:nvSpPr>
        <p:spPr>
          <a:xfrm>
            <a:off x="563" y="-19050"/>
            <a:ext cx="9143437" cy="60619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Modified preprints: An amalgamation of the preprint-journal system 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37B1D67-6AE2-AE43-99C9-DFD5AC49AA21}"/>
              </a:ext>
            </a:extLst>
          </p:cNvPr>
          <p:cNvCxnSpPr>
            <a:cxnSpLocks/>
          </p:cNvCxnSpPr>
          <p:nvPr/>
        </p:nvCxnSpPr>
        <p:spPr>
          <a:xfrm flipH="1">
            <a:off x="3776502" y="3017955"/>
            <a:ext cx="7550" cy="74783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2153EBD-CB9C-F94B-99D2-3CDCFC298A93}"/>
              </a:ext>
            </a:extLst>
          </p:cNvPr>
          <p:cNvCxnSpPr>
            <a:cxnSpLocks/>
          </p:cNvCxnSpPr>
          <p:nvPr/>
        </p:nvCxnSpPr>
        <p:spPr>
          <a:xfrm>
            <a:off x="3759078" y="3749904"/>
            <a:ext cx="496603" cy="1"/>
          </a:xfrm>
          <a:prstGeom prst="straightConnector1">
            <a:avLst/>
          </a:prstGeom>
          <a:ln w="25400">
            <a:solidFill>
              <a:srgbClr val="00206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6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8" grpId="0" animBg="1"/>
      <p:bldP spid="19" grpId="0" animBg="1"/>
      <p:bldP spid="29" grpId="0"/>
      <p:bldP spid="39" grpId="0"/>
      <p:bldP spid="49" grpId="0" animBg="1"/>
      <p:bldP spid="49" grpId="1" animBg="1"/>
      <p:bldP spid="54" grpId="0" animBg="1"/>
      <p:bldP spid="45" grpId="0"/>
      <p:bldP spid="52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2">
            <a:extLst>
              <a:ext uri="{FF2B5EF4-FFF2-40B4-BE49-F238E27FC236}">
                <a16:creationId xmlns:a16="http://schemas.microsoft.com/office/drawing/2014/main" id="{CD0D8699-08B0-D544-A477-885C9C04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" y="-19050"/>
            <a:ext cx="9143437" cy="60619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Conclusions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84921C-2A5E-944A-9B02-78ADFBC8B4AC}"/>
              </a:ext>
            </a:extLst>
          </p:cNvPr>
          <p:cNvGrpSpPr/>
          <p:nvPr/>
        </p:nvGrpSpPr>
        <p:grpSpPr>
          <a:xfrm>
            <a:off x="154820" y="3212001"/>
            <a:ext cx="2461025" cy="1479306"/>
            <a:chOff x="6975" y="4393146"/>
            <a:chExt cx="2401774" cy="19724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6EE3E1-C904-6347-ABCE-6C0890665D58}"/>
                </a:ext>
              </a:extLst>
            </p:cNvPr>
            <p:cNvSpPr txBox="1"/>
            <p:nvPr/>
          </p:nvSpPr>
          <p:spPr>
            <a:xfrm>
              <a:off x="6975" y="4393146"/>
              <a:ext cx="2088993" cy="410369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ctr"/>
              <a:r>
                <a:rPr lang="en-US" sz="1400" b="1" noProof="1">
                  <a:solidFill>
                    <a:schemeClr val="accent5"/>
                  </a:solidFill>
                </a:rPr>
                <a:t>Wider engagement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EBDA1-C273-C043-B80B-739F4D2F4690}"/>
                </a:ext>
              </a:extLst>
            </p:cNvPr>
            <p:cNvSpPr/>
            <p:nvPr/>
          </p:nvSpPr>
          <p:spPr>
            <a:xfrm>
              <a:off x="319756" y="4765116"/>
              <a:ext cx="2088993" cy="160043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200" dirty="0"/>
                <a:t>Need changes in the journal’s policy and detailed deliberations among editorial associations, including the ACSE, AMWA, EMWA, COPE, ICMJE, ISMPP, and EASE</a:t>
              </a:r>
              <a:endParaRPr lang="en-US" sz="1200" noProof="1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E0F262-D831-5845-9299-CF34CF8847C8}"/>
              </a:ext>
            </a:extLst>
          </p:cNvPr>
          <p:cNvGrpSpPr/>
          <p:nvPr/>
        </p:nvGrpSpPr>
        <p:grpSpPr>
          <a:xfrm>
            <a:off x="3010373" y="482238"/>
            <a:ext cx="3217292" cy="1164528"/>
            <a:chOff x="257509" y="4062899"/>
            <a:chExt cx="2151240" cy="15527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EF9484-0311-204B-9089-E8299FB450AD}"/>
                </a:ext>
              </a:extLst>
            </p:cNvPr>
            <p:cNvSpPr txBox="1"/>
            <p:nvPr/>
          </p:nvSpPr>
          <p:spPr>
            <a:xfrm>
              <a:off x="257509" y="4062899"/>
              <a:ext cx="2088993" cy="738664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accent4"/>
                  </a:solidFill>
                </a:rPr>
                <a:t>Improving efficirency of peer review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BE0900-E5D4-4941-96B5-1946F11B740C}"/>
                </a:ext>
              </a:extLst>
            </p:cNvPr>
            <p:cNvSpPr/>
            <p:nvPr/>
          </p:nvSpPr>
          <p:spPr>
            <a:xfrm>
              <a:off x="319756" y="4753828"/>
              <a:ext cx="2088993" cy="86177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200" dirty="0"/>
                <a:t>Improving the efficiency of peer review is important to safeguard the integrity and timeliness of published research</a:t>
              </a:r>
              <a:r>
                <a:rPr lang="en-IN" sz="1200" dirty="0"/>
                <a:t> </a:t>
              </a:r>
              <a:endParaRPr lang="en-US" sz="1200" noProof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703605-EBC9-4047-9C07-67D7ED4A1CDF}"/>
              </a:ext>
            </a:extLst>
          </p:cNvPr>
          <p:cNvGrpSpPr/>
          <p:nvPr/>
        </p:nvGrpSpPr>
        <p:grpSpPr>
          <a:xfrm>
            <a:off x="299988" y="1601031"/>
            <a:ext cx="8839199" cy="3093734"/>
            <a:chOff x="299988" y="1601031"/>
            <a:chExt cx="8839199" cy="3093734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D064CC15-7D67-6D4A-935F-5D98437AD0A0}"/>
                </a:ext>
              </a:extLst>
            </p:cNvPr>
            <p:cNvSpPr/>
            <p:nvPr/>
          </p:nvSpPr>
          <p:spPr>
            <a:xfrm>
              <a:off x="3127079" y="1626035"/>
              <a:ext cx="2755256" cy="267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327" extrusionOk="0">
                  <a:moveTo>
                    <a:pt x="8052" y="820"/>
                  </a:moveTo>
                  <a:lnTo>
                    <a:pt x="1683" y="5686"/>
                  </a:lnTo>
                  <a:cubicBezTo>
                    <a:pt x="252" y="6780"/>
                    <a:pt x="-347" y="8718"/>
                    <a:pt x="200" y="10487"/>
                  </a:cubicBezTo>
                  <a:lnTo>
                    <a:pt x="2633" y="18360"/>
                  </a:lnTo>
                  <a:cubicBezTo>
                    <a:pt x="3180" y="20130"/>
                    <a:pt x="4748" y="21327"/>
                    <a:pt x="6517" y="21327"/>
                  </a:cubicBezTo>
                  <a:lnTo>
                    <a:pt x="14389" y="21327"/>
                  </a:lnTo>
                  <a:cubicBezTo>
                    <a:pt x="16158" y="21327"/>
                    <a:pt x="17726" y="20129"/>
                    <a:pt x="18273" y="18360"/>
                  </a:cubicBezTo>
                  <a:lnTo>
                    <a:pt x="20706" y="10487"/>
                  </a:lnTo>
                  <a:cubicBezTo>
                    <a:pt x="21253" y="8718"/>
                    <a:pt x="20654" y="6780"/>
                    <a:pt x="19223" y="5686"/>
                  </a:cubicBezTo>
                  <a:lnTo>
                    <a:pt x="12854" y="820"/>
                  </a:lnTo>
                  <a:cubicBezTo>
                    <a:pt x="11421" y="-273"/>
                    <a:pt x="9483" y="-273"/>
                    <a:pt x="8052" y="820"/>
                  </a:cubicBezTo>
                  <a:close/>
                </a:path>
              </a:pathLst>
            </a:custGeom>
            <a:solidFill>
              <a:srgbClr val="EBECED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979D9FAF-BF50-9E47-85F1-232FBA2BFCDC}"/>
                </a:ext>
              </a:extLst>
            </p:cNvPr>
            <p:cNvSpPr/>
            <p:nvPr/>
          </p:nvSpPr>
          <p:spPr>
            <a:xfrm>
              <a:off x="4558607" y="2695350"/>
              <a:ext cx="1364126" cy="1999415"/>
            </a:xfrm>
            <a:custGeom>
              <a:avLst/>
              <a:gdLst>
                <a:gd name="connsiteX0" fmla="*/ 12259 w 21600"/>
                <a:gd name="connsiteY0" fmla="*/ 0 h 21592"/>
                <a:gd name="connsiteX1" fmla="*/ 6551 w 21600"/>
                <a:gd name="connsiteY1" fmla="*/ 13409 h 21592"/>
                <a:gd name="connsiteX2" fmla="*/ 4636 w 21600"/>
                <a:gd name="connsiteY2" fmla="*/ 17908 h 21592"/>
                <a:gd name="connsiteX3" fmla="*/ 123 w 21600"/>
                <a:gd name="connsiteY3" fmla="*/ 21534 h 21592"/>
                <a:gd name="connsiteX4" fmla="*/ 0 w 21600"/>
                <a:gd name="connsiteY4" fmla="*/ 21571 h 21592"/>
                <a:gd name="connsiteX5" fmla="*/ 8570 w 21600"/>
                <a:gd name="connsiteY5" fmla="*/ 21592 h 21592"/>
                <a:gd name="connsiteX6" fmla="*/ 15749 w 21600"/>
                <a:gd name="connsiteY6" fmla="*/ 17593 h 21592"/>
                <a:gd name="connsiteX7" fmla="*/ 19088 w 21600"/>
                <a:gd name="connsiteY7" fmla="*/ 9840 h 21592"/>
                <a:gd name="connsiteX8" fmla="*/ 21600 w 21600"/>
                <a:gd name="connsiteY8" fmla="*/ 3838 h 21592"/>
                <a:gd name="connsiteX9" fmla="*/ 12259 w 21600"/>
                <a:gd name="connsiteY9" fmla="*/ 0 h 21592"/>
                <a:gd name="connsiteX0" fmla="*/ 12259 w 19088"/>
                <a:gd name="connsiteY0" fmla="*/ 0 h 21592"/>
                <a:gd name="connsiteX1" fmla="*/ 6551 w 19088"/>
                <a:gd name="connsiteY1" fmla="*/ 13409 h 21592"/>
                <a:gd name="connsiteX2" fmla="*/ 4636 w 19088"/>
                <a:gd name="connsiteY2" fmla="*/ 17908 h 21592"/>
                <a:gd name="connsiteX3" fmla="*/ 123 w 19088"/>
                <a:gd name="connsiteY3" fmla="*/ 21534 h 21592"/>
                <a:gd name="connsiteX4" fmla="*/ 0 w 19088"/>
                <a:gd name="connsiteY4" fmla="*/ 21571 h 21592"/>
                <a:gd name="connsiteX5" fmla="*/ 8570 w 19088"/>
                <a:gd name="connsiteY5" fmla="*/ 21592 h 21592"/>
                <a:gd name="connsiteX6" fmla="*/ 15749 w 19088"/>
                <a:gd name="connsiteY6" fmla="*/ 17593 h 21592"/>
                <a:gd name="connsiteX7" fmla="*/ 19088 w 19088"/>
                <a:gd name="connsiteY7" fmla="*/ 9840 h 21592"/>
                <a:gd name="connsiteX8" fmla="*/ 12259 w 19088"/>
                <a:gd name="connsiteY8" fmla="*/ 0 h 21592"/>
                <a:gd name="connsiteX0" fmla="*/ 12259 w 19088"/>
                <a:gd name="connsiteY0" fmla="*/ 0 h 21592"/>
                <a:gd name="connsiteX1" fmla="*/ 6551 w 19088"/>
                <a:gd name="connsiteY1" fmla="*/ 13409 h 21592"/>
                <a:gd name="connsiteX2" fmla="*/ 4636 w 19088"/>
                <a:gd name="connsiteY2" fmla="*/ 17908 h 21592"/>
                <a:gd name="connsiteX3" fmla="*/ 123 w 19088"/>
                <a:gd name="connsiteY3" fmla="*/ 21534 h 21592"/>
                <a:gd name="connsiteX4" fmla="*/ 0 w 19088"/>
                <a:gd name="connsiteY4" fmla="*/ 21571 h 21592"/>
                <a:gd name="connsiteX5" fmla="*/ 8570 w 19088"/>
                <a:gd name="connsiteY5" fmla="*/ 21592 h 21592"/>
                <a:gd name="connsiteX6" fmla="*/ 15749 w 19088"/>
                <a:gd name="connsiteY6" fmla="*/ 17593 h 21592"/>
                <a:gd name="connsiteX7" fmla="*/ 19088 w 19088"/>
                <a:gd name="connsiteY7" fmla="*/ 9840 h 21592"/>
                <a:gd name="connsiteX8" fmla="*/ 15949 w 19088"/>
                <a:gd name="connsiteY8" fmla="*/ 5298 h 21592"/>
                <a:gd name="connsiteX9" fmla="*/ 12259 w 19088"/>
                <a:gd name="connsiteY9" fmla="*/ 0 h 21592"/>
                <a:gd name="connsiteX0" fmla="*/ 12259 w 19088"/>
                <a:gd name="connsiteY0" fmla="*/ 0 h 21592"/>
                <a:gd name="connsiteX1" fmla="*/ 6551 w 19088"/>
                <a:gd name="connsiteY1" fmla="*/ 13409 h 21592"/>
                <a:gd name="connsiteX2" fmla="*/ 4636 w 19088"/>
                <a:gd name="connsiteY2" fmla="*/ 17908 h 21592"/>
                <a:gd name="connsiteX3" fmla="*/ 123 w 19088"/>
                <a:gd name="connsiteY3" fmla="*/ 21534 h 21592"/>
                <a:gd name="connsiteX4" fmla="*/ 0 w 19088"/>
                <a:gd name="connsiteY4" fmla="*/ 21571 h 21592"/>
                <a:gd name="connsiteX5" fmla="*/ 8570 w 19088"/>
                <a:gd name="connsiteY5" fmla="*/ 21592 h 21592"/>
                <a:gd name="connsiteX6" fmla="*/ 15749 w 19088"/>
                <a:gd name="connsiteY6" fmla="*/ 17593 h 21592"/>
                <a:gd name="connsiteX7" fmla="*/ 19088 w 19088"/>
                <a:gd name="connsiteY7" fmla="*/ 9840 h 21592"/>
                <a:gd name="connsiteX8" fmla="*/ 18247 w 19088"/>
                <a:gd name="connsiteY8" fmla="*/ 4779 h 21592"/>
                <a:gd name="connsiteX9" fmla="*/ 12259 w 19088"/>
                <a:gd name="connsiteY9" fmla="*/ 0 h 2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88" h="21592" extrusionOk="0">
                  <a:moveTo>
                    <a:pt x="12259" y="0"/>
                  </a:moveTo>
                  <a:lnTo>
                    <a:pt x="6551" y="13409"/>
                  </a:lnTo>
                  <a:lnTo>
                    <a:pt x="4636" y="17908"/>
                  </a:lnTo>
                  <a:cubicBezTo>
                    <a:pt x="3908" y="19618"/>
                    <a:pt x="2218" y="20928"/>
                    <a:pt x="123" y="21534"/>
                  </a:cubicBezTo>
                  <a:cubicBezTo>
                    <a:pt x="82" y="21546"/>
                    <a:pt x="42" y="21560"/>
                    <a:pt x="0" y="21571"/>
                  </a:cubicBezTo>
                  <a:lnTo>
                    <a:pt x="8570" y="21592"/>
                  </a:lnTo>
                  <a:cubicBezTo>
                    <a:pt x="11833" y="21600"/>
                    <a:pt x="14731" y="19985"/>
                    <a:pt x="15749" y="17593"/>
                  </a:cubicBezTo>
                  <a:lnTo>
                    <a:pt x="19088" y="9840"/>
                  </a:lnTo>
                  <a:lnTo>
                    <a:pt x="18247" y="4779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A95599D9-2EDC-DE4B-A4F2-E38794C749EA}"/>
                </a:ext>
              </a:extLst>
            </p:cNvPr>
            <p:cNvSpPr/>
            <p:nvPr/>
          </p:nvSpPr>
          <p:spPr>
            <a:xfrm>
              <a:off x="4344733" y="1765107"/>
              <a:ext cx="1778047" cy="1876691"/>
            </a:xfrm>
            <a:custGeom>
              <a:avLst/>
              <a:gdLst>
                <a:gd name="connsiteX0" fmla="*/ 20761 w 21062"/>
                <a:gd name="connsiteY0" fmla="*/ 15189 h 21600"/>
                <a:gd name="connsiteX1" fmla="*/ 18405 w 21062"/>
                <a:gd name="connsiteY1" fmla="*/ 8590 h 21600"/>
                <a:gd name="connsiteX2" fmla="*/ 11462 w 21062"/>
                <a:gd name="connsiteY2" fmla="*/ 3914 h 21600"/>
                <a:gd name="connsiteX3" fmla="*/ 5505 w 21062"/>
                <a:gd name="connsiteY3" fmla="*/ 0 h 21600"/>
                <a:gd name="connsiteX4" fmla="*/ 0 w 21062"/>
                <a:gd name="connsiteY4" fmla="*/ 6503 h 21600"/>
                <a:gd name="connsiteX5" fmla="*/ 15906 w 21062"/>
                <a:gd name="connsiteY5" fmla="*/ 17008 h 21600"/>
                <a:gd name="connsiteX6" fmla="*/ 18558 w 21062"/>
                <a:gd name="connsiteY6" fmla="*/ 21600 h 21600"/>
                <a:gd name="connsiteX7" fmla="*/ 20761 w 21062"/>
                <a:gd name="connsiteY7" fmla="*/ 15189 h 21600"/>
                <a:gd name="connsiteX0" fmla="*/ 20761 w 21062"/>
                <a:gd name="connsiteY0" fmla="*/ 14208 h 20619"/>
                <a:gd name="connsiteX1" fmla="*/ 18405 w 21062"/>
                <a:gd name="connsiteY1" fmla="*/ 7609 h 20619"/>
                <a:gd name="connsiteX2" fmla="*/ 11462 w 21062"/>
                <a:gd name="connsiteY2" fmla="*/ 2933 h 20619"/>
                <a:gd name="connsiteX3" fmla="*/ 4997 w 21062"/>
                <a:gd name="connsiteY3" fmla="*/ 0 h 20619"/>
                <a:gd name="connsiteX4" fmla="*/ 0 w 21062"/>
                <a:gd name="connsiteY4" fmla="*/ 5522 h 20619"/>
                <a:gd name="connsiteX5" fmla="*/ 15906 w 21062"/>
                <a:gd name="connsiteY5" fmla="*/ 16027 h 20619"/>
                <a:gd name="connsiteX6" fmla="*/ 18558 w 21062"/>
                <a:gd name="connsiteY6" fmla="*/ 20619 h 20619"/>
                <a:gd name="connsiteX7" fmla="*/ 20761 w 21062"/>
                <a:gd name="connsiteY7" fmla="*/ 14208 h 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62" h="20619" extrusionOk="0">
                  <a:moveTo>
                    <a:pt x="20761" y="14208"/>
                  </a:moveTo>
                  <a:cubicBezTo>
                    <a:pt x="21600" y="11767"/>
                    <a:pt x="20649" y="9103"/>
                    <a:pt x="18405" y="7609"/>
                  </a:cubicBezTo>
                  <a:lnTo>
                    <a:pt x="11462" y="2933"/>
                  </a:lnTo>
                  <a:lnTo>
                    <a:pt x="4997" y="0"/>
                  </a:lnTo>
                  <a:lnTo>
                    <a:pt x="0" y="5522"/>
                  </a:lnTo>
                  <a:lnTo>
                    <a:pt x="15906" y="16027"/>
                  </a:lnTo>
                  <a:cubicBezTo>
                    <a:pt x="17541" y="17116"/>
                    <a:pt x="18489" y="18826"/>
                    <a:pt x="18558" y="20619"/>
                  </a:cubicBezTo>
                  <a:lnTo>
                    <a:pt x="20761" y="14208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376594DD-72C1-294D-8AE0-77F0D20E88E0}"/>
                </a:ext>
              </a:extLst>
            </p:cNvPr>
            <p:cNvSpPr/>
            <p:nvPr/>
          </p:nvSpPr>
          <p:spPr>
            <a:xfrm>
              <a:off x="3123619" y="1601031"/>
              <a:ext cx="2184239" cy="1569734"/>
            </a:xfrm>
            <a:custGeom>
              <a:avLst/>
              <a:gdLst>
                <a:gd name="connsiteX0" fmla="*/ 16762 w 21600"/>
                <a:gd name="connsiteY0" fmla="*/ 1384 h 21139"/>
                <a:gd name="connsiteX1" fmla="*/ 10587 w 21600"/>
                <a:gd name="connsiteY1" fmla="*/ 1384 h 21139"/>
                <a:gd name="connsiteX2" fmla="*/ 4873 w 21600"/>
                <a:gd name="connsiteY2" fmla="*/ 7059 h 21139"/>
                <a:gd name="connsiteX3" fmla="*/ 0 w 21600"/>
                <a:gd name="connsiteY3" fmla="*/ 11997 h 21139"/>
                <a:gd name="connsiteX4" fmla="*/ 3255 w 21600"/>
                <a:gd name="connsiteY4" fmla="*/ 21139 h 21139"/>
                <a:gd name="connsiteX5" fmla="*/ 17040 w 21600"/>
                <a:gd name="connsiteY5" fmla="*/ 7326 h 21139"/>
                <a:gd name="connsiteX6" fmla="*/ 21600 w 21600"/>
                <a:gd name="connsiteY6" fmla="*/ 6233 h 21139"/>
                <a:gd name="connsiteX7" fmla="*/ 16762 w 21600"/>
                <a:gd name="connsiteY7" fmla="*/ 1384 h 21139"/>
                <a:gd name="connsiteX0" fmla="*/ 16483 w 21321"/>
                <a:gd name="connsiteY0" fmla="*/ 1384 h 21139"/>
                <a:gd name="connsiteX1" fmla="*/ 10308 w 21321"/>
                <a:gd name="connsiteY1" fmla="*/ 1384 h 21139"/>
                <a:gd name="connsiteX2" fmla="*/ 4594 w 21321"/>
                <a:gd name="connsiteY2" fmla="*/ 7059 h 21139"/>
                <a:gd name="connsiteX3" fmla="*/ 0 w 21321"/>
                <a:gd name="connsiteY3" fmla="*/ 12430 h 21139"/>
                <a:gd name="connsiteX4" fmla="*/ 2976 w 21321"/>
                <a:gd name="connsiteY4" fmla="*/ 21139 h 21139"/>
                <a:gd name="connsiteX5" fmla="*/ 16761 w 21321"/>
                <a:gd name="connsiteY5" fmla="*/ 7326 h 21139"/>
                <a:gd name="connsiteX6" fmla="*/ 21321 w 21321"/>
                <a:gd name="connsiteY6" fmla="*/ 6233 h 21139"/>
                <a:gd name="connsiteX7" fmla="*/ 16483 w 21321"/>
                <a:gd name="connsiteY7" fmla="*/ 1384 h 2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1" h="21139" extrusionOk="0">
                  <a:moveTo>
                    <a:pt x="16483" y="1384"/>
                  </a:moveTo>
                  <a:cubicBezTo>
                    <a:pt x="14642" y="-461"/>
                    <a:pt x="12149" y="-461"/>
                    <a:pt x="10308" y="1384"/>
                  </a:cubicBezTo>
                  <a:lnTo>
                    <a:pt x="4594" y="7059"/>
                  </a:lnTo>
                  <a:lnTo>
                    <a:pt x="0" y="12430"/>
                  </a:lnTo>
                  <a:lnTo>
                    <a:pt x="2976" y="21139"/>
                  </a:lnTo>
                  <a:lnTo>
                    <a:pt x="16761" y="7326"/>
                  </a:lnTo>
                  <a:cubicBezTo>
                    <a:pt x="18102" y="5981"/>
                    <a:pt x="19790" y="5618"/>
                    <a:pt x="21321" y="6233"/>
                  </a:cubicBezTo>
                  <a:lnTo>
                    <a:pt x="16483" y="138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EFE28DC6-2DDD-074F-A50F-2B64DB930686}"/>
                </a:ext>
              </a:extLst>
            </p:cNvPr>
            <p:cNvSpPr/>
            <p:nvPr/>
          </p:nvSpPr>
          <p:spPr>
            <a:xfrm>
              <a:off x="2873373" y="2111530"/>
              <a:ext cx="1236616" cy="2278435"/>
            </a:xfrm>
            <a:custGeom>
              <a:avLst/>
              <a:gdLst>
                <a:gd name="connsiteX0" fmla="*/ 3851 w 20801"/>
                <a:gd name="connsiteY0" fmla="*/ 3487 h 21600"/>
                <a:gd name="connsiteX1" fmla="*/ 468 w 20801"/>
                <a:gd name="connsiteY1" fmla="*/ 9301 h 21600"/>
                <a:gd name="connsiteX2" fmla="*/ 4293 w 20801"/>
                <a:gd name="connsiteY2" fmla="*/ 15854 h 21600"/>
                <a:gd name="connsiteX3" fmla="*/ 7748 w 20801"/>
                <a:gd name="connsiteY3" fmla="*/ 21600 h 21600"/>
                <a:gd name="connsiteX4" fmla="*/ 20801 w 20801"/>
                <a:gd name="connsiteY4" fmla="*/ 20546 h 21600"/>
                <a:gd name="connsiteX5" fmla="*/ 11325 w 20801"/>
                <a:gd name="connsiteY5" fmla="*/ 4533 h 21600"/>
                <a:gd name="connsiteX6" fmla="*/ 12476 w 20801"/>
                <a:gd name="connsiteY6" fmla="*/ 0 h 21600"/>
                <a:gd name="connsiteX7" fmla="*/ 3851 w 20801"/>
                <a:gd name="connsiteY7" fmla="*/ 3487 h 21600"/>
                <a:gd name="connsiteX0" fmla="*/ 3851 w 20801"/>
                <a:gd name="connsiteY0" fmla="*/ 3487 h 21393"/>
                <a:gd name="connsiteX1" fmla="*/ 468 w 20801"/>
                <a:gd name="connsiteY1" fmla="*/ 9301 h 21393"/>
                <a:gd name="connsiteX2" fmla="*/ 4293 w 20801"/>
                <a:gd name="connsiteY2" fmla="*/ 15854 h 21393"/>
                <a:gd name="connsiteX3" fmla="*/ 8433 w 20801"/>
                <a:gd name="connsiteY3" fmla="*/ 21393 h 21393"/>
                <a:gd name="connsiteX4" fmla="*/ 20801 w 20801"/>
                <a:gd name="connsiteY4" fmla="*/ 20546 h 21393"/>
                <a:gd name="connsiteX5" fmla="*/ 11325 w 20801"/>
                <a:gd name="connsiteY5" fmla="*/ 4533 h 21393"/>
                <a:gd name="connsiteX6" fmla="*/ 12476 w 20801"/>
                <a:gd name="connsiteY6" fmla="*/ 0 h 21393"/>
                <a:gd name="connsiteX7" fmla="*/ 3851 w 20801"/>
                <a:gd name="connsiteY7" fmla="*/ 3487 h 2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1" h="21393" extrusionOk="0">
                  <a:moveTo>
                    <a:pt x="3851" y="3487"/>
                  </a:moveTo>
                  <a:cubicBezTo>
                    <a:pt x="566" y="4815"/>
                    <a:pt x="-799" y="7161"/>
                    <a:pt x="468" y="9301"/>
                  </a:cubicBezTo>
                  <a:lnTo>
                    <a:pt x="4293" y="15854"/>
                  </a:lnTo>
                  <a:lnTo>
                    <a:pt x="8433" y="21393"/>
                  </a:lnTo>
                  <a:lnTo>
                    <a:pt x="20801" y="20546"/>
                  </a:lnTo>
                  <a:lnTo>
                    <a:pt x="11325" y="4533"/>
                  </a:lnTo>
                  <a:cubicBezTo>
                    <a:pt x="10402" y="2974"/>
                    <a:pt x="10877" y="1305"/>
                    <a:pt x="12476" y="0"/>
                  </a:cubicBezTo>
                  <a:lnTo>
                    <a:pt x="3851" y="3487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0AB232EA-66D0-AC49-8755-32C6A301866C}"/>
                </a:ext>
              </a:extLst>
            </p:cNvPr>
            <p:cNvSpPr/>
            <p:nvPr/>
          </p:nvSpPr>
          <p:spPr>
            <a:xfrm>
              <a:off x="3130144" y="3742107"/>
              <a:ext cx="1896231" cy="95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20041" y="13934"/>
                  </a:moveTo>
                  <a:lnTo>
                    <a:pt x="21600" y="4495"/>
                  </a:lnTo>
                  <a:lnTo>
                    <a:pt x="4855" y="4710"/>
                  </a:lnTo>
                  <a:cubicBezTo>
                    <a:pt x="2919" y="4720"/>
                    <a:pt x="1142" y="2921"/>
                    <a:pt x="0" y="0"/>
                  </a:cubicBezTo>
                  <a:lnTo>
                    <a:pt x="2173" y="13189"/>
                  </a:lnTo>
                  <a:cubicBezTo>
                    <a:pt x="3000" y="18209"/>
                    <a:pt x="5358" y="21600"/>
                    <a:pt x="8014" y="21585"/>
                  </a:cubicBezTo>
                  <a:lnTo>
                    <a:pt x="16367" y="21542"/>
                  </a:lnTo>
                  <a:cubicBezTo>
                    <a:pt x="18073" y="20271"/>
                    <a:pt x="19449" y="17522"/>
                    <a:pt x="20041" y="13934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0CBDD2-A88D-414D-9BB3-FF9DAF360352}"/>
                </a:ext>
              </a:extLst>
            </p:cNvPr>
            <p:cNvSpPr txBox="1"/>
            <p:nvPr/>
          </p:nvSpPr>
          <p:spPr>
            <a:xfrm>
              <a:off x="3833067" y="3354562"/>
              <a:ext cx="1311890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sz="1200" b="1" noProof="1"/>
                <a:t>Pre-submission peer review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FD4A4A3-A5CC-CD46-AB04-9C8AA2E52A2A}"/>
                </a:ext>
              </a:extLst>
            </p:cNvPr>
            <p:cNvGrpSpPr/>
            <p:nvPr/>
          </p:nvGrpSpPr>
          <p:grpSpPr>
            <a:xfrm>
              <a:off x="299988" y="1646767"/>
              <a:ext cx="2347415" cy="1613713"/>
              <a:chOff x="117850" y="4337048"/>
              <a:chExt cx="2290899" cy="215161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A929B1-A841-C94A-8692-0B09B799A64D}"/>
                  </a:ext>
                </a:extLst>
              </p:cNvPr>
              <p:cNvSpPr txBox="1"/>
              <p:nvPr/>
            </p:nvSpPr>
            <p:spPr>
              <a:xfrm>
                <a:off x="117850" y="4337048"/>
                <a:ext cx="2088993" cy="410370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algn="ctr"/>
                <a:r>
                  <a:rPr lang="en-US" sz="1400" b="1" noProof="1">
                    <a:solidFill>
                      <a:schemeClr val="accent2"/>
                    </a:solidFill>
                  </a:rPr>
                  <a:t>Consensus statements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55E6E0-A311-7940-A4B6-297D86D365DB}"/>
                  </a:ext>
                </a:extLst>
              </p:cNvPr>
              <p:cNvSpPr/>
              <p:nvPr/>
            </p:nvSpPr>
            <p:spPr>
              <a:xfrm>
                <a:off x="319756" y="4765116"/>
                <a:ext cx="2088993" cy="172355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en-US" sz="1200" dirty="0"/>
                  <a:t>Consensus statements from professional bodies on the proposals made here will encourage journals to follow these processes.</a:t>
                </a:r>
                <a:endParaRPr lang="en-IN" sz="1200" dirty="0"/>
              </a:p>
              <a:p>
                <a:pPr algn="r">
                  <a:spcBef>
                    <a:spcPts val="900"/>
                  </a:spcBef>
                </a:pPr>
                <a:r>
                  <a:rPr lang="en-US" sz="1050" noProof="1"/>
                  <a:t>.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9DBED4C-C09B-EE40-B78F-A69E4FDA43A6}"/>
                </a:ext>
              </a:extLst>
            </p:cNvPr>
            <p:cNvGrpSpPr/>
            <p:nvPr/>
          </p:nvGrpSpPr>
          <p:grpSpPr>
            <a:xfrm>
              <a:off x="6385120" y="1646767"/>
              <a:ext cx="2754067" cy="1429043"/>
              <a:chOff x="319756" y="4367830"/>
              <a:chExt cx="2348958" cy="190539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EE5EC7-C853-7C42-960E-C8B63C861F25}"/>
                  </a:ext>
                </a:extLst>
              </p:cNvPr>
              <p:cNvSpPr txBox="1"/>
              <p:nvPr/>
            </p:nvSpPr>
            <p:spPr>
              <a:xfrm>
                <a:off x="579721" y="4367830"/>
                <a:ext cx="2088993" cy="410369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algn="ctr"/>
                <a:r>
                  <a:rPr lang="en-US" sz="1400" b="1" noProof="1">
                    <a:solidFill>
                      <a:schemeClr val="accent3"/>
                    </a:solidFill>
                  </a:rPr>
                  <a:t>    Risk-based approach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3EF962-8140-2141-B46E-30DF8F93E1AE}"/>
                  </a:ext>
                </a:extLst>
              </p:cNvPr>
              <p:cNvSpPr/>
              <p:nvPr/>
            </p:nvSpPr>
            <p:spPr>
              <a:xfrm>
                <a:off x="319756" y="4765116"/>
                <a:ext cx="2088993" cy="1508105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algn="r">
                  <a:spcBef>
                    <a:spcPts val="900"/>
                  </a:spcBef>
                </a:pPr>
                <a:r>
                  <a:rPr lang="en-US" sz="1200" dirty="0"/>
                  <a:t>Improvising the current peer review process could be one strategy. </a:t>
                </a:r>
              </a:p>
              <a:p>
                <a:pPr algn="r">
                  <a:spcBef>
                    <a:spcPts val="900"/>
                  </a:spcBef>
                </a:pPr>
                <a:r>
                  <a:rPr lang="en-US" sz="1200" dirty="0"/>
                  <a:t>A risk-based approach should be adapted to improve the conventional process</a:t>
                </a:r>
                <a:r>
                  <a:rPr lang="en-IN" sz="1200" dirty="0"/>
                  <a:t> </a:t>
                </a:r>
                <a:endParaRPr lang="en-US" sz="1200" noProof="1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9895EFD-4F96-AC45-88CE-C70E1F005BC1}"/>
                </a:ext>
              </a:extLst>
            </p:cNvPr>
            <p:cNvGrpSpPr/>
            <p:nvPr/>
          </p:nvGrpSpPr>
          <p:grpSpPr>
            <a:xfrm>
              <a:off x="6382986" y="3246514"/>
              <a:ext cx="2601831" cy="1325016"/>
              <a:chOff x="319755" y="4352645"/>
              <a:chExt cx="2539190" cy="176668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0BDF0A-EB8A-D847-A8EB-0EBF496532B1}"/>
                  </a:ext>
                </a:extLst>
              </p:cNvPr>
              <p:cNvSpPr txBox="1"/>
              <p:nvPr/>
            </p:nvSpPr>
            <p:spPr>
              <a:xfrm>
                <a:off x="769952" y="4352645"/>
                <a:ext cx="2088993" cy="410370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algn="ctr"/>
                <a:r>
                  <a:rPr lang="en-US" sz="1400" b="1" noProof="1">
                    <a:solidFill>
                      <a:schemeClr val="accent1"/>
                    </a:solidFill>
                  </a:rPr>
                  <a:t>Select positive aspects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A99BE25-F2E5-174C-9D16-CB69F46AA6A0}"/>
                  </a:ext>
                </a:extLst>
              </p:cNvPr>
              <p:cNvSpPr/>
              <p:nvPr/>
            </p:nvSpPr>
            <p:spPr>
              <a:xfrm>
                <a:off x="319755" y="4765116"/>
                <a:ext cx="2390299" cy="1354218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algn="r">
                  <a:spcBef>
                    <a:spcPts val="900"/>
                  </a:spcBef>
                </a:pPr>
                <a:r>
                  <a:rPr lang="en-US" sz="1200" dirty="0"/>
                  <a:t>Inculcating positive aspects of both professional pre-submission peer review and preprints and modifying it to suit journal requirements is a viable option</a:t>
                </a:r>
                <a:r>
                  <a:rPr lang="en-IN" sz="1200" dirty="0"/>
                  <a:t> </a:t>
                </a:r>
                <a:endParaRPr lang="en-US" sz="1200" noProof="1"/>
              </a:p>
            </p:txBody>
          </p:sp>
        </p:grpSp>
        <p:sp>
          <p:nvSpPr>
            <p:cNvPr id="28" name="Graphic 41" descr="Coins">
              <a:extLst>
                <a:ext uri="{FF2B5EF4-FFF2-40B4-BE49-F238E27FC236}">
                  <a16:creationId xmlns:a16="http://schemas.microsoft.com/office/drawing/2014/main" id="{E7B4E9F8-AF8C-1149-A772-3E244C8519B6}"/>
                </a:ext>
              </a:extLst>
            </p:cNvPr>
            <p:cNvSpPr/>
            <p:nvPr/>
          </p:nvSpPr>
          <p:spPr>
            <a:xfrm>
              <a:off x="4158727" y="2759237"/>
              <a:ext cx="672915" cy="576785"/>
            </a:xfrm>
            <a:custGeom>
              <a:avLst/>
              <a:gdLst>
                <a:gd name="connsiteX0" fmla="*/ 834201 w 897219"/>
                <a:gd name="connsiteY0" fmla="*/ 640871 h 769045"/>
                <a:gd name="connsiteX1" fmla="*/ 791476 w 897219"/>
                <a:gd name="connsiteY1" fmla="*/ 677187 h 769045"/>
                <a:gd name="connsiteX2" fmla="*/ 791476 w 897219"/>
                <a:gd name="connsiteY2" fmla="*/ 638735 h 769045"/>
                <a:gd name="connsiteX3" fmla="*/ 834201 w 897219"/>
                <a:gd name="connsiteY3" fmla="*/ 621645 h 769045"/>
                <a:gd name="connsiteX4" fmla="*/ 834201 w 897219"/>
                <a:gd name="connsiteY4" fmla="*/ 640871 h 769045"/>
                <a:gd name="connsiteX5" fmla="*/ 748751 w 897219"/>
                <a:gd name="connsiteY5" fmla="*/ 570375 h 769045"/>
                <a:gd name="connsiteX6" fmla="*/ 748751 w 897219"/>
                <a:gd name="connsiteY6" fmla="*/ 531923 h 769045"/>
                <a:gd name="connsiteX7" fmla="*/ 791476 w 897219"/>
                <a:gd name="connsiteY7" fmla="*/ 514833 h 769045"/>
                <a:gd name="connsiteX8" fmla="*/ 791476 w 897219"/>
                <a:gd name="connsiteY8" fmla="*/ 534059 h 769045"/>
                <a:gd name="connsiteX9" fmla="*/ 748751 w 897219"/>
                <a:gd name="connsiteY9" fmla="*/ 570375 h 769045"/>
                <a:gd name="connsiteX10" fmla="*/ 748751 w 897219"/>
                <a:gd name="connsiteY10" fmla="*/ 690005 h 769045"/>
                <a:gd name="connsiteX11" fmla="*/ 706027 w 897219"/>
                <a:gd name="connsiteY11" fmla="*/ 697482 h 769045"/>
                <a:gd name="connsiteX12" fmla="*/ 706027 w 897219"/>
                <a:gd name="connsiteY12" fmla="*/ 655825 h 769045"/>
                <a:gd name="connsiteX13" fmla="*/ 748751 w 897219"/>
                <a:gd name="connsiteY13" fmla="*/ 649416 h 769045"/>
                <a:gd name="connsiteX14" fmla="*/ 748751 w 897219"/>
                <a:gd name="connsiteY14" fmla="*/ 690005 h 769045"/>
                <a:gd name="connsiteX15" fmla="*/ 663302 w 897219"/>
                <a:gd name="connsiteY15" fmla="*/ 549013 h 769045"/>
                <a:gd name="connsiteX16" fmla="*/ 706027 w 897219"/>
                <a:gd name="connsiteY16" fmla="*/ 542604 h 769045"/>
                <a:gd name="connsiteX17" fmla="*/ 706027 w 897219"/>
                <a:gd name="connsiteY17" fmla="*/ 583193 h 769045"/>
                <a:gd name="connsiteX18" fmla="*/ 663302 w 897219"/>
                <a:gd name="connsiteY18" fmla="*/ 590670 h 769045"/>
                <a:gd name="connsiteX19" fmla="*/ 663302 w 897219"/>
                <a:gd name="connsiteY19" fmla="*/ 549013 h 769045"/>
                <a:gd name="connsiteX20" fmla="*/ 663302 w 897219"/>
                <a:gd name="connsiteY20" fmla="*/ 702822 h 769045"/>
                <a:gd name="connsiteX21" fmla="*/ 620577 w 897219"/>
                <a:gd name="connsiteY21" fmla="*/ 704958 h 769045"/>
                <a:gd name="connsiteX22" fmla="*/ 620577 w 897219"/>
                <a:gd name="connsiteY22" fmla="*/ 662234 h 769045"/>
                <a:gd name="connsiteX23" fmla="*/ 663302 w 897219"/>
                <a:gd name="connsiteY23" fmla="*/ 660097 h 769045"/>
                <a:gd name="connsiteX24" fmla="*/ 663302 w 897219"/>
                <a:gd name="connsiteY24" fmla="*/ 702822 h 769045"/>
                <a:gd name="connsiteX25" fmla="*/ 577852 w 897219"/>
                <a:gd name="connsiteY25" fmla="*/ 598147 h 769045"/>
                <a:gd name="connsiteX26" fmla="*/ 577852 w 897219"/>
                <a:gd name="connsiteY26" fmla="*/ 555422 h 769045"/>
                <a:gd name="connsiteX27" fmla="*/ 620577 w 897219"/>
                <a:gd name="connsiteY27" fmla="*/ 553286 h 769045"/>
                <a:gd name="connsiteX28" fmla="*/ 620577 w 897219"/>
                <a:gd name="connsiteY28" fmla="*/ 596010 h 769045"/>
                <a:gd name="connsiteX29" fmla="*/ 577852 w 897219"/>
                <a:gd name="connsiteY29" fmla="*/ 598147 h 769045"/>
                <a:gd name="connsiteX30" fmla="*/ 577852 w 897219"/>
                <a:gd name="connsiteY30" fmla="*/ 704958 h 769045"/>
                <a:gd name="connsiteX31" fmla="*/ 535128 w 897219"/>
                <a:gd name="connsiteY31" fmla="*/ 702822 h 769045"/>
                <a:gd name="connsiteX32" fmla="*/ 535128 w 897219"/>
                <a:gd name="connsiteY32" fmla="*/ 662234 h 769045"/>
                <a:gd name="connsiteX33" fmla="*/ 556490 w 897219"/>
                <a:gd name="connsiteY33" fmla="*/ 662234 h 769045"/>
                <a:gd name="connsiteX34" fmla="*/ 577852 w 897219"/>
                <a:gd name="connsiteY34" fmla="*/ 662234 h 769045"/>
                <a:gd name="connsiteX35" fmla="*/ 577852 w 897219"/>
                <a:gd name="connsiteY35" fmla="*/ 704958 h 769045"/>
                <a:gd name="connsiteX36" fmla="*/ 492403 w 897219"/>
                <a:gd name="connsiteY36" fmla="*/ 553286 h 769045"/>
                <a:gd name="connsiteX37" fmla="*/ 535128 w 897219"/>
                <a:gd name="connsiteY37" fmla="*/ 555422 h 769045"/>
                <a:gd name="connsiteX38" fmla="*/ 535128 w 897219"/>
                <a:gd name="connsiteY38" fmla="*/ 598147 h 769045"/>
                <a:gd name="connsiteX39" fmla="*/ 492403 w 897219"/>
                <a:gd name="connsiteY39" fmla="*/ 596010 h 769045"/>
                <a:gd name="connsiteX40" fmla="*/ 492403 w 897219"/>
                <a:gd name="connsiteY40" fmla="*/ 553286 h 769045"/>
                <a:gd name="connsiteX41" fmla="*/ 492403 w 897219"/>
                <a:gd name="connsiteY41" fmla="*/ 697482 h 769045"/>
                <a:gd name="connsiteX42" fmla="*/ 449678 w 897219"/>
                <a:gd name="connsiteY42" fmla="*/ 690005 h 769045"/>
                <a:gd name="connsiteX43" fmla="*/ 449678 w 897219"/>
                <a:gd name="connsiteY43" fmla="*/ 655825 h 769045"/>
                <a:gd name="connsiteX44" fmla="*/ 492403 w 897219"/>
                <a:gd name="connsiteY44" fmla="*/ 660097 h 769045"/>
                <a:gd name="connsiteX45" fmla="*/ 492403 w 897219"/>
                <a:gd name="connsiteY45" fmla="*/ 697482 h 769045"/>
                <a:gd name="connsiteX46" fmla="*/ 406953 w 897219"/>
                <a:gd name="connsiteY46" fmla="*/ 583193 h 769045"/>
                <a:gd name="connsiteX47" fmla="*/ 406953 w 897219"/>
                <a:gd name="connsiteY47" fmla="*/ 541536 h 769045"/>
                <a:gd name="connsiteX48" fmla="*/ 449678 w 897219"/>
                <a:gd name="connsiteY48" fmla="*/ 547945 h 769045"/>
                <a:gd name="connsiteX49" fmla="*/ 449678 w 897219"/>
                <a:gd name="connsiteY49" fmla="*/ 590670 h 769045"/>
                <a:gd name="connsiteX50" fmla="*/ 406953 w 897219"/>
                <a:gd name="connsiteY50" fmla="*/ 583193 h 769045"/>
                <a:gd name="connsiteX51" fmla="*/ 406953 w 897219"/>
                <a:gd name="connsiteY51" fmla="*/ 677187 h 769045"/>
                <a:gd name="connsiteX52" fmla="*/ 364229 w 897219"/>
                <a:gd name="connsiteY52" fmla="*/ 640871 h 769045"/>
                <a:gd name="connsiteX53" fmla="*/ 364229 w 897219"/>
                <a:gd name="connsiteY53" fmla="*/ 638735 h 769045"/>
                <a:gd name="connsiteX54" fmla="*/ 365297 w 897219"/>
                <a:gd name="connsiteY54" fmla="*/ 638735 h 769045"/>
                <a:gd name="connsiteX55" fmla="*/ 373842 w 897219"/>
                <a:gd name="connsiteY55" fmla="*/ 640871 h 769045"/>
                <a:gd name="connsiteX56" fmla="*/ 406953 w 897219"/>
                <a:gd name="connsiteY56" fmla="*/ 648348 h 769045"/>
                <a:gd name="connsiteX57" fmla="*/ 406953 w 897219"/>
                <a:gd name="connsiteY57" fmla="*/ 677187 h 769045"/>
                <a:gd name="connsiteX58" fmla="*/ 236054 w 897219"/>
                <a:gd name="connsiteY58" fmla="*/ 531923 h 769045"/>
                <a:gd name="connsiteX59" fmla="*/ 257417 w 897219"/>
                <a:gd name="connsiteY59" fmla="*/ 532991 h 769045"/>
                <a:gd name="connsiteX60" fmla="*/ 257417 w 897219"/>
                <a:gd name="connsiteY60" fmla="*/ 534059 h 769045"/>
                <a:gd name="connsiteX61" fmla="*/ 268098 w 897219"/>
                <a:gd name="connsiteY61" fmla="*/ 575716 h 769045"/>
                <a:gd name="connsiteX62" fmla="*/ 236054 w 897219"/>
                <a:gd name="connsiteY62" fmla="*/ 573580 h 769045"/>
                <a:gd name="connsiteX63" fmla="*/ 236054 w 897219"/>
                <a:gd name="connsiteY63" fmla="*/ 531923 h 769045"/>
                <a:gd name="connsiteX64" fmla="*/ 193330 w 897219"/>
                <a:gd name="connsiteY64" fmla="*/ 403749 h 769045"/>
                <a:gd name="connsiteX65" fmla="*/ 236054 w 897219"/>
                <a:gd name="connsiteY65" fmla="*/ 410158 h 769045"/>
                <a:gd name="connsiteX66" fmla="*/ 236054 w 897219"/>
                <a:gd name="connsiteY66" fmla="*/ 452882 h 769045"/>
                <a:gd name="connsiteX67" fmla="*/ 193330 w 897219"/>
                <a:gd name="connsiteY67" fmla="*/ 445406 h 769045"/>
                <a:gd name="connsiteX68" fmla="*/ 193330 w 897219"/>
                <a:gd name="connsiteY68" fmla="*/ 403749 h 769045"/>
                <a:gd name="connsiteX69" fmla="*/ 193330 w 897219"/>
                <a:gd name="connsiteY69" fmla="*/ 569307 h 769045"/>
                <a:gd name="connsiteX70" fmla="*/ 150605 w 897219"/>
                <a:gd name="connsiteY70" fmla="*/ 561830 h 769045"/>
                <a:gd name="connsiteX71" fmla="*/ 150605 w 897219"/>
                <a:gd name="connsiteY71" fmla="*/ 520174 h 769045"/>
                <a:gd name="connsiteX72" fmla="*/ 193330 w 897219"/>
                <a:gd name="connsiteY72" fmla="*/ 526583 h 769045"/>
                <a:gd name="connsiteX73" fmla="*/ 193330 w 897219"/>
                <a:gd name="connsiteY73" fmla="*/ 569307 h 769045"/>
                <a:gd name="connsiteX74" fmla="*/ 107880 w 897219"/>
                <a:gd name="connsiteY74" fmla="*/ 395204 h 769045"/>
                <a:gd name="connsiteX75" fmla="*/ 107880 w 897219"/>
                <a:gd name="connsiteY75" fmla="*/ 375978 h 769045"/>
                <a:gd name="connsiteX76" fmla="*/ 150605 w 897219"/>
                <a:gd name="connsiteY76" fmla="*/ 392000 h 769045"/>
                <a:gd name="connsiteX77" fmla="*/ 150605 w 897219"/>
                <a:gd name="connsiteY77" fmla="*/ 431520 h 769045"/>
                <a:gd name="connsiteX78" fmla="*/ 107880 w 897219"/>
                <a:gd name="connsiteY78" fmla="*/ 395204 h 769045"/>
                <a:gd name="connsiteX79" fmla="*/ 107880 w 897219"/>
                <a:gd name="connsiteY79" fmla="*/ 549013 h 769045"/>
                <a:gd name="connsiteX80" fmla="*/ 65155 w 897219"/>
                <a:gd name="connsiteY80" fmla="*/ 512697 h 769045"/>
                <a:gd name="connsiteX81" fmla="*/ 65155 w 897219"/>
                <a:gd name="connsiteY81" fmla="*/ 493471 h 769045"/>
                <a:gd name="connsiteX82" fmla="*/ 107880 w 897219"/>
                <a:gd name="connsiteY82" fmla="*/ 509493 h 769045"/>
                <a:gd name="connsiteX83" fmla="*/ 107880 w 897219"/>
                <a:gd name="connsiteY83" fmla="*/ 549013 h 769045"/>
                <a:gd name="connsiteX84" fmla="*/ 65155 w 897219"/>
                <a:gd name="connsiteY84" fmla="*/ 215760 h 769045"/>
                <a:gd name="connsiteX85" fmla="*/ 107880 w 897219"/>
                <a:gd name="connsiteY85" fmla="*/ 231782 h 769045"/>
                <a:gd name="connsiteX86" fmla="*/ 107880 w 897219"/>
                <a:gd name="connsiteY86" fmla="*/ 271302 h 769045"/>
                <a:gd name="connsiteX87" fmla="*/ 65155 w 897219"/>
                <a:gd name="connsiteY87" fmla="*/ 234986 h 769045"/>
                <a:gd name="connsiteX88" fmla="*/ 65155 w 897219"/>
                <a:gd name="connsiteY88" fmla="*/ 215760 h 769045"/>
                <a:gd name="connsiteX89" fmla="*/ 193330 w 897219"/>
                <a:gd name="connsiteY89" fmla="*/ 249940 h 769045"/>
                <a:gd name="connsiteX90" fmla="*/ 193330 w 897219"/>
                <a:gd name="connsiteY90" fmla="*/ 292665 h 769045"/>
                <a:gd name="connsiteX91" fmla="*/ 150605 w 897219"/>
                <a:gd name="connsiteY91" fmla="*/ 285188 h 769045"/>
                <a:gd name="connsiteX92" fmla="*/ 150605 w 897219"/>
                <a:gd name="connsiteY92" fmla="*/ 243531 h 769045"/>
                <a:gd name="connsiteX93" fmla="*/ 193330 w 897219"/>
                <a:gd name="connsiteY93" fmla="*/ 249940 h 769045"/>
                <a:gd name="connsiteX94" fmla="*/ 300141 w 897219"/>
                <a:gd name="connsiteY94" fmla="*/ 64087 h 769045"/>
                <a:gd name="connsiteX95" fmla="*/ 535128 w 897219"/>
                <a:gd name="connsiteY95" fmla="*/ 128174 h 769045"/>
                <a:gd name="connsiteX96" fmla="*/ 300141 w 897219"/>
                <a:gd name="connsiteY96" fmla="*/ 192261 h 769045"/>
                <a:gd name="connsiteX97" fmla="*/ 65155 w 897219"/>
                <a:gd name="connsiteY97" fmla="*/ 128174 h 769045"/>
                <a:gd name="connsiteX98" fmla="*/ 300141 w 897219"/>
                <a:gd name="connsiteY98" fmla="*/ 64087 h 769045"/>
                <a:gd name="connsiteX99" fmla="*/ 364229 w 897219"/>
                <a:gd name="connsiteY99" fmla="*/ 570375 h 769045"/>
                <a:gd name="connsiteX100" fmla="*/ 321504 w 897219"/>
                <a:gd name="connsiteY100" fmla="*/ 534059 h 769045"/>
                <a:gd name="connsiteX101" fmla="*/ 321504 w 897219"/>
                <a:gd name="connsiteY101" fmla="*/ 514833 h 769045"/>
                <a:gd name="connsiteX102" fmla="*/ 364229 w 897219"/>
                <a:gd name="connsiteY102" fmla="*/ 530855 h 769045"/>
                <a:gd name="connsiteX103" fmla="*/ 364229 w 897219"/>
                <a:gd name="connsiteY103" fmla="*/ 570375 h 769045"/>
                <a:gd name="connsiteX104" fmla="*/ 492403 w 897219"/>
                <a:gd name="connsiteY104" fmla="*/ 271302 h 769045"/>
                <a:gd name="connsiteX105" fmla="*/ 492403 w 897219"/>
                <a:gd name="connsiteY105" fmla="*/ 232850 h 769045"/>
                <a:gd name="connsiteX106" fmla="*/ 535128 w 897219"/>
                <a:gd name="connsiteY106" fmla="*/ 215760 h 769045"/>
                <a:gd name="connsiteX107" fmla="*/ 535128 w 897219"/>
                <a:gd name="connsiteY107" fmla="*/ 234986 h 769045"/>
                <a:gd name="connsiteX108" fmla="*/ 492403 w 897219"/>
                <a:gd name="connsiteY108" fmla="*/ 271302 h 769045"/>
                <a:gd name="connsiteX109" fmla="*/ 406953 w 897219"/>
                <a:gd name="connsiteY109" fmla="*/ 291596 h 769045"/>
                <a:gd name="connsiteX110" fmla="*/ 406953 w 897219"/>
                <a:gd name="connsiteY110" fmla="*/ 249940 h 769045"/>
                <a:gd name="connsiteX111" fmla="*/ 449678 w 897219"/>
                <a:gd name="connsiteY111" fmla="*/ 243531 h 769045"/>
                <a:gd name="connsiteX112" fmla="*/ 449678 w 897219"/>
                <a:gd name="connsiteY112" fmla="*/ 284120 h 769045"/>
                <a:gd name="connsiteX113" fmla="*/ 406953 w 897219"/>
                <a:gd name="connsiteY113" fmla="*/ 291596 h 769045"/>
                <a:gd name="connsiteX114" fmla="*/ 321504 w 897219"/>
                <a:gd name="connsiteY114" fmla="*/ 299073 h 769045"/>
                <a:gd name="connsiteX115" fmla="*/ 321504 w 897219"/>
                <a:gd name="connsiteY115" fmla="*/ 256349 h 769045"/>
                <a:gd name="connsiteX116" fmla="*/ 364229 w 897219"/>
                <a:gd name="connsiteY116" fmla="*/ 254212 h 769045"/>
                <a:gd name="connsiteX117" fmla="*/ 364229 w 897219"/>
                <a:gd name="connsiteY117" fmla="*/ 296937 h 769045"/>
                <a:gd name="connsiteX118" fmla="*/ 321504 w 897219"/>
                <a:gd name="connsiteY118" fmla="*/ 299073 h 769045"/>
                <a:gd name="connsiteX119" fmla="*/ 236054 w 897219"/>
                <a:gd name="connsiteY119" fmla="*/ 296937 h 769045"/>
                <a:gd name="connsiteX120" fmla="*/ 236054 w 897219"/>
                <a:gd name="connsiteY120" fmla="*/ 254212 h 769045"/>
                <a:gd name="connsiteX121" fmla="*/ 278779 w 897219"/>
                <a:gd name="connsiteY121" fmla="*/ 256349 h 769045"/>
                <a:gd name="connsiteX122" fmla="*/ 278779 w 897219"/>
                <a:gd name="connsiteY122" fmla="*/ 299073 h 769045"/>
                <a:gd name="connsiteX123" fmla="*/ 236054 w 897219"/>
                <a:gd name="connsiteY123" fmla="*/ 296937 h 769045"/>
                <a:gd name="connsiteX124" fmla="*/ 791476 w 897219"/>
                <a:gd name="connsiteY124" fmla="*/ 427248 h 769045"/>
                <a:gd name="connsiteX125" fmla="*/ 556490 w 897219"/>
                <a:gd name="connsiteY125" fmla="*/ 491335 h 769045"/>
                <a:gd name="connsiteX126" fmla="*/ 321504 w 897219"/>
                <a:gd name="connsiteY126" fmla="*/ 427248 h 769045"/>
                <a:gd name="connsiteX127" fmla="*/ 556490 w 897219"/>
                <a:gd name="connsiteY127" fmla="*/ 363160 h 769045"/>
                <a:gd name="connsiteX128" fmla="*/ 791476 w 897219"/>
                <a:gd name="connsiteY128" fmla="*/ 427248 h 769045"/>
                <a:gd name="connsiteX129" fmla="*/ 855563 w 897219"/>
                <a:gd name="connsiteY129" fmla="*/ 459291 h 769045"/>
                <a:gd name="connsiteX130" fmla="*/ 855563 w 897219"/>
                <a:gd name="connsiteY130" fmla="*/ 427248 h 769045"/>
                <a:gd name="connsiteX131" fmla="*/ 739138 w 897219"/>
                <a:gd name="connsiteY131" fmla="*/ 320436 h 769045"/>
                <a:gd name="connsiteX132" fmla="*/ 639803 w 897219"/>
                <a:gd name="connsiteY132" fmla="*/ 303346 h 769045"/>
                <a:gd name="connsiteX133" fmla="*/ 640871 w 897219"/>
                <a:gd name="connsiteY133" fmla="*/ 288392 h 769045"/>
                <a:gd name="connsiteX134" fmla="*/ 598147 w 897219"/>
                <a:gd name="connsiteY134" fmla="*/ 213624 h 769045"/>
                <a:gd name="connsiteX135" fmla="*/ 598147 w 897219"/>
                <a:gd name="connsiteY135" fmla="*/ 128174 h 769045"/>
                <a:gd name="connsiteX136" fmla="*/ 481722 w 897219"/>
                <a:gd name="connsiteY136" fmla="*/ 21362 h 769045"/>
                <a:gd name="connsiteX137" fmla="*/ 299073 w 897219"/>
                <a:gd name="connsiteY137" fmla="*/ 0 h 769045"/>
                <a:gd name="connsiteX138" fmla="*/ 0 w 897219"/>
                <a:gd name="connsiteY138" fmla="*/ 128174 h 769045"/>
                <a:gd name="connsiteX139" fmla="*/ 0 w 897219"/>
                <a:gd name="connsiteY139" fmla="*/ 234986 h 769045"/>
                <a:gd name="connsiteX140" fmla="*/ 42725 w 897219"/>
                <a:gd name="connsiteY140" fmla="*/ 309754 h 769045"/>
                <a:gd name="connsiteX141" fmla="*/ 42725 w 897219"/>
                <a:gd name="connsiteY141" fmla="*/ 330049 h 769045"/>
                <a:gd name="connsiteX142" fmla="*/ 0 w 897219"/>
                <a:gd name="connsiteY142" fmla="*/ 405885 h 769045"/>
                <a:gd name="connsiteX143" fmla="*/ 0 w 897219"/>
                <a:gd name="connsiteY143" fmla="*/ 512697 h 769045"/>
                <a:gd name="connsiteX144" fmla="*/ 116425 w 897219"/>
                <a:gd name="connsiteY144" fmla="*/ 619509 h 769045"/>
                <a:gd name="connsiteX145" fmla="*/ 299073 w 897219"/>
                <a:gd name="connsiteY145" fmla="*/ 640871 h 769045"/>
                <a:gd name="connsiteX146" fmla="*/ 415498 w 897219"/>
                <a:gd name="connsiteY146" fmla="*/ 747683 h 769045"/>
                <a:gd name="connsiteX147" fmla="*/ 598147 w 897219"/>
                <a:gd name="connsiteY147" fmla="*/ 769046 h 769045"/>
                <a:gd name="connsiteX148" fmla="*/ 897220 w 897219"/>
                <a:gd name="connsiteY148" fmla="*/ 640871 h 769045"/>
                <a:gd name="connsiteX149" fmla="*/ 897220 w 897219"/>
                <a:gd name="connsiteY149" fmla="*/ 534059 h 769045"/>
                <a:gd name="connsiteX150" fmla="*/ 855563 w 897219"/>
                <a:gd name="connsiteY150" fmla="*/ 459291 h 76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897219" h="769045">
                  <a:moveTo>
                    <a:pt x="834201" y="640871"/>
                  </a:moveTo>
                  <a:cubicBezTo>
                    <a:pt x="834201" y="654757"/>
                    <a:pt x="818179" y="667574"/>
                    <a:pt x="791476" y="677187"/>
                  </a:cubicBezTo>
                  <a:lnTo>
                    <a:pt x="791476" y="638735"/>
                  </a:lnTo>
                  <a:cubicBezTo>
                    <a:pt x="806430" y="634463"/>
                    <a:pt x="821383" y="628054"/>
                    <a:pt x="834201" y="621645"/>
                  </a:cubicBezTo>
                  <a:lnTo>
                    <a:pt x="834201" y="640871"/>
                  </a:lnTo>
                  <a:close/>
                  <a:moveTo>
                    <a:pt x="748751" y="570375"/>
                  </a:moveTo>
                  <a:lnTo>
                    <a:pt x="748751" y="531923"/>
                  </a:lnTo>
                  <a:cubicBezTo>
                    <a:pt x="763705" y="527651"/>
                    <a:pt x="778659" y="521242"/>
                    <a:pt x="791476" y="514833"/>
                  </a:cubicBezTo>
                  <a:lnTo>
                    <a:pt x="791476" y="534059"/>
                  </a:lnTo>
                  <a:cubicBezTo>
                    <a:pt x="791476" y="547945"/>
                    <a:pt x="775454" y="560762"/>
                    <a:pt x="748751" y="570375"/>
                  </a:cubicBezTo>
                  <a:close/>
                  <a:moveTo>
                    <a:pt x="748751" y="690005"/>
                  </a:moveTo>
                  <a:cubicBezTo>
                    <a:pt x="735934" y="693209"/>
                    <a:pt x="720980" y="695345"/>
                    <a:pt x="706027" y="697482"/>
                  </a:cubicBezTo>
                  <a:lnTo>
                    <a:pt x="706027" y="655825"/>
                  </a:lnTo>
                  <a:cubicBezTo>
                    <a:pt x="719912" y="653689"/>
                    <a:pt x="734866" y="651552"/>
                    <a:pt x="748751" y="649416"/>
                  </a:cubicBezTo>
                  <a:lnTo>
                    <a:pt x="748751" y="690005"/>
                  </a:lnTo>
                  <a:close/>
                  <a:moveTo>
                    <a:pt x="663302" y="549013"/>
                  </a:moveTo>
                  <a:cubicBezTo>
                    <a:pt x="677187" y="546877"/>
                    <a:pt x="692141" y="544741"/>
                    <a:pt x="706027" y="542604"/>
                  </a:cubicBezTo>
                  <a:lnTo>
                    <a:pt x="706027" y="583193"/>
                  </a:lnTo>
                  <a:cubicBezTo>
                    <a:pt x="693209" y="586397"/>
                    <a:pt x="678255" y="588533"/>
                    <a:pt x="663302" y="590670"/>
                  </a:cubicBezTo>
                  <a:lnTo>
                    <a:pt x="663302" y="549013"/>
                  </a:lnTo>
                  <a:close/>
                  <a:moveTo>
                    <a:pt x="663302" y="702822"/>
                  </a:moveTo>
                  <a:cubicBezTo>
                    <a:pt x="649416" y="703890"/>
                    <a:pt x="635531" y="704958"/>
                    <a:pt x="620577" y="704958"/>
                  </a:cubicBezTo>
                  <a:lnTo>
                    <a:pt x="620577" y="662234"/>
                  </a:lnTo>
                  <a:cubicBezTo>
                    <a:pt x="633394" y="662234"/>
                    <a:pt x="648348" y="661166"/>
                    <a:pt x="663302" y="660097"/>
                  </a:cubicBezTo>
                  <a:lnTo>
                    <a:pt x="663302" y="702822"/>
                  </a:lnTo>
                  <a:close/>
                  <a:moveTo>
                    <a:pt x="577852" y="598147"/>
                  </a:moveTo>
                  <a:lnTo>
                    <a:pt x="577852" y="555422"/>
                  </a:lnTo>
                  <a:cubicBezTo>
                    <a:pt x="590670" y="555422"/>
                    <a:pt x="605623" y="554354"/>
                    <a:pt x="620577" y="553286"/>
                  </a:cubicBezTo>
                  <a:lnTo>
                    <a:pt x="620577" y="596010"/>
                  </a:lnTo>
                  <a:cubicBezTo>
                    <a:pt x="606691" y="597078"/>
                    <a:pt x="592806" y="597078"/>
                    <a:pt x="577852" y="598147"/>
                  </a:cubicBezTo>
                  <a:close/>
                  <a:moveTo>
                    <a:pt x="577852" y="704958"/>
                  </a:moveTo>
                  <a:cubicBezTo>
                    <a:pt x="562899" y="704958"/>
                    <a:pt x="549013" y="703890"/>
                    <a:pt x="535128" y="702822"/>
                  </a:cubicBezTo>
                  <a:lnTo>
                    <a:pt x="535128" y="662234"/>
                  </a:lnTo>
                  <a:cubicBezTo>
                    <a:pt x="542604" y="662234"/>
                    <a:pt x="549013" y="662234"/>
                    <a:pt x="556490" y="662234"/>
                  </a:cubicBezTo>
                  <a:cubicBezTo>
                    <a:pt x="562899" y="662234"/>
                    <a:pt x="570375" y="662234"/>
                    <a:pt x="577852" y="662234"/>
                  </a:cubicBezTo>
                  <a:lnTo>
                    <a:pt x="577852" y="704958"/>
                  </a:lnTo>
                  <a:close/>
                  <a:moveTo>
                    <a:pt x="492403" y="553286"/>
                  </a:moveTo>
                  <a:cubicBezTo>
                    <a:pt x="506288" y="554354"/>
                    <a:pt x="520174" y="555422"/>
                    <a:pt x="535128" y="555422"/>
                  </a:cubicBezTo>
                  <a:lnTo>
                    <a:pt x="535128" y="598147"/>
                  </a:lnTo>
                  <a:cubicBezTo>
                    <a:pt x="520174" y="598147"/>
                    <a:pt x="506288" y="597078"/>
                    <a:pt x="492403" y="596010"/>
                  </a:cubicBezTo>
                  <a:lnTo>
                    <a:pt x="492403" y="553286"/>
                  </a:lnTo>
                  <a:close/>
                  <a:moveTo>
                    <a:pt x="492403" y="697482"/>
                  </a:moveTo>
                  <a:cubicBezTo>
                    <a:pt x="477449" y="695345"/>
                    <a:pt x="462495" y="693209"/>
                    <a:pt x="449678" y="690005"/>
                  </a:cubicBezTo>
                  <a:lnTo>
                    <a:pt x="449678" y="655825"/>
                  </a:lnTo>
                  <a:cubicBezTo>
                    <a:pt x="463564" y="657961"/>
                    <a:pt x="477449" y="659029"/>
                    <a:pt x="492403" y="660097"/>
                  </a:cubicBezTo>
                  <a:lnTo>
                    <a:pt x="492403" y="697482"/>
                  </a:lnTo>
                  <a:close/>
                  <a:moveTo>
                    <a:pt x="406953" y="583193"/>
                  </a:moveTo>
                  <a:lnTo>
                    <a:pt x="406953" y="541536"/>
                  </a:lnTo>
                  <a:cubicBezTo>
                    <a:pt x="420839" y="543672"/>
                    <a:pt x="434724" y="546877"/>
                    <a:pt x="449678" y="547945"/>
                  </a:cubicBezTo>
                  <a:lnTo>
                    <a:pt x="449678" y="590670"/>
                  </a:lnTo>
                  <a:cubicBezTo>
                    <a:pt x="434724" y="588533"/>
                    <a:pt x="419771" y="586397"/>
                    <a:pt x="406953" y="583193"/>
                  </a:cubicBezTo>
                  <a:close/>
                  <a:moveTo>
                    <a:pt x="406953" y="677187"/>
                  </a:moveTo>
                  <a:cubicBezTo>
                    <a:pt x="380250" y="666506"/>
                    <a:pt x="364229" y="653689"/>
                    <a:pt x="364229" y="640871"/>
                  </a:cubicBezTo>
                  <a:lnTo>
                    <a:pt x="364229" y="638735"/>
                  </a:lnTo>
                  <a:cubicBezTo>
                    <a:pt x="364229" y="638735"/>
                    <a:pt x="364229" y="638735"/>
                    <a:pt x="365297" y="638735"/>
                  </a:cubicBezTo>
                  <a:cubicBezTo>
                    <a:pt x="368501" y="639803"/>
                    <a:pt x="370637" y="640871"/>
                    <a:pt x="373842" y="640871"/>
                  </a:cubicBezTo>
                  <a:cubicBezTo>
                    <a:pt x="384523" y="644076"/>
                    <a:pt x="395204" y="646212"/>
                    <a:pt x="406953" y="648348"/>
                  </a:cubicBezTo>
                  <a:lnTo>
                    <a:pt x="406953" y="677187"/>
                  </a:lnTo>
                  <a:close/>
                  <a:moveTo>
                    <a:pt x="236054" y="531923"/>
                  </a:moveTo>
                  <a:cubicBezTo>
                    <a:pt x="243531" y="531923"/>
                    <a:pt x="249940" y="532991"/>
                    <a:pt x="257417" y="532991"/>
                  </a:cubicBezTo>
                  <a:lnTo>
                    <a:pt x="257417" y="534059"/>
                  </a:lnTo>
                  <a:cubicBezTo>
                    <a:pt x="257417" y="549013"/>
                    <a:pt x="260621" y="563967"/>
                    <a:pt x="268098" y="575716"/>
                  </a:cubicBezTo>
                  <a:cubicBezTo>
                    <a:pt x="257417" y="575716"/>
                    <a:pt x="246735" y="574648"/>
                    <a:pt x="236054" y="573580"/>
                  </a:cubicBezTo>
                  <a:lnTo>
                    <a:pt x="236054" y="531923"/>
                  </a:lnTo>
                  <a:close/>
                  <a:moveTo>
                    <a:pt x="193330" y="403749"/>
                  </a:moveTo>
                  <a:cubicBezTo>
                    <a:pt x="207215" y="405885"/>
                    <a:pt x="221101" y="409089"/>
                    <a:pt x="236054" y="410158"/>
                  </a:cubicBezTo>
                  <a:lnTo>
                    <a:pt x="236054" y="452882"/>
                  </a:lnTo>
                  <a:cubicBezTo>
                    <a:pt x="221101" y="450746"/>
                    <a:pt x="206147" y="448610"/>
                    <a:pt x="193330" y="445406"/>
                  </a:cubicBezTo>
                  <a:lnTo>
                    <a:pt x="193330" y="403749"/>
                  </a:lnTo>
                  <a:close/>
                  <a:moveTo>
                    <a:pt x="193330" y="569307"/>
                  </a:moveTo>
                  <a:cubicBezTo>
                    <a:pt x="178376" y="567171"/>
                    <a:pt x="163422" y="565035"/>
                    <a:pt x="150605" y="561830"/>
                  </a:cubicBezTo>
                  <a:lnTo>
                    <a:pt x="150605" y="520174"/>
                  </a:lnTo>
                  <a:cubicBezTo>
                    <a:pt x="164490" y="522310"/>
                    <a:pt x="178376" y="525514"/>
                    <a:pt x="193330" y="526583"/>
                  </a:cubicBezTo>
                  <a:lnTo>
                    <a:pt x="193330" y="569307"/>
                  </a:lnTo>
                  <a:close/>
                  <a:moveTo>
                    <a:pt x="107880" y="395204"/>
                  </a:moveTo>
                  <a:lnTo>
                    <a:pt x="107880" y="375978"/>
                  </a:lnTo>
                  <a:cubicBezTo>
                    <a:pt x="120697" y="382387"/>
                    <a:pt x="134583" y="387727"/>
                    <a:pt x="150605" y="392000"/>
                  </a:cubicBezTo>
                  <a:lnTo>
                    <a:pt x="150605" y="431520"/>
                  </a:lnTo>
                  <a:cubicBezTo>
                    <a:pt x="123902" y="421907"/>
                    <a:pt x="107880" y="409089"/>
                    <a:pt x="107880" y="395204"/>
                  </a:cubicBezTo>
                  <a:close/>
                  <a:moveTo>
                    <a:pt x="107880" y="549013"/>
                  </a:moveTo>
                  <a:cubicBezTo>
                    <a:pt x="81177" y="538332"/>
                    <a:pt x="65155" y="525514"/>
                    <a:pt x="65155" y="512697"/>
                  </a:cubicBezTo>
                  <a:lnTo>
                    <a:pt x="65155" y="493471"/>
                  </a:lnTo>
                  <a:cubicBezTo>
                    <a:pt x="77973" y="499880"/>
                    <a:pt x="91858" y="505220"/>
                    <a:pt x="107880" y="509493"/>
                  </a:cubicBezTo>
                  <a:lnTo>
                    <a:pt x="107880" y="549013"/>
                  </a:lnTo>
                  <a:close/>
                  <a:moveTo>
                    <a:pt x="65155" y="215760"/>
                  </a:moveTo>
                  <a:cubicBezTo>
                    <a:pt x="77973" y="222169"/>
                    <a:pt x="91858" y="227509"/>
                    <a:pt x="107880" y="231782"/>
                  </a:cubicBezTo>
                  <a:lnTo>
                    <a:pt x="107880" y="271302"/>
                  </a:lnTo>
                  <a:cubicBezTo>
                    <a:pt x="81177" y="260621"/>
                    <a:pt x="65155" y="247804"/>
                    <a:pt x="65155" y="234986"/>
                  </a:cubicBezTo>
                  <a:lnTo>
                    <a:pt x="65155" y="215760"/>
                  </a:lnTo>
                  <a:close/>
                  <a:moveTo>
                    <a:pt x="193330" y="249940"/>
                  </a:moveTo>
                  <a:lnTo>
                    <a:pt x="193330" y="292665"/>
                  </a:lnTo>
                  <a:cubicBezTo>
                    <a:pt x="178376" y="290528"/>
                    <a:pt x="163422" y="288392"/>
                    <a:pt x="150605" y="285188"/>
                  </a:cubicBezTo>
                  <a:lnTo>
                    <a:pt x="150605" y="243531"/>
                  </a:lnTo>
                  <a:cubicBezTo>
                    <a:pt x="164490" y="245667"/>
                    <a:pt x="178376" y="247804"/>
                    <a:pt x="193330" y="249940"/>
                  </a:cubicBezTo>
                  <a:close/>
                  <a:moveTo>
                    <a:pt x="300141" y="64087"/>
                  </a:moveTo>
                  <a:cubicBezTo>
                    <a:pt x="430452" y="64087"/>
                    <a:pt x="535128" y="92926"/>
                    <a:pt x="535128" y="128174"/>
                  </a:cubicBezTo>
                  <a:cubicBezTo>
                    <a:pt x="535128" y="163422"/>
                    <a:pt x="430452" y="192261"/>
                    <a:pt x="300141" y="192261"/>
                  </a:cubicBezTo>
                  <a:cubicBezTo>
                    <a:pt x="169831" y="192261"/>
                    <a:pt x="65155" y="163422"/>
                    <a:pt x="65155" y="128174"/>
                  </a:cubicBezTo>
                  <a:cubicBezTo>
                    <a:pt x="65155" y="92926"/>
                    <a:pt x="169831" y="64087"/>
                    <a:pt x="300141" y="64087"/>
                  </a:cubicBezTo>
                  <a:close/>
                  <a:moveTo>
                    <a:pt x="364229" y="570375"/>
                  </a:moveTo>
                  <a:cubicBezTo>
                    <a:pt x="337526" y="559694"/>
                    <a:pt x="321504" y="546877"/>
                    <a:pt x="321504" y="534059"/>
                  </a:cubicBezTo>
                  <a:lnTo>
                    <a:pt x="321504" y="514833"/>
                  </a:lnTo>
                  <a:cubicBezTo>
                    <a:pt x="334321" y="521242"/>
                    <a:pt x="348207" y="526583"/>
                    <a:pt x="364229" y="530855"/>
                  </a:cubicBezTo>
                  <a:lnTo>
                    <a:pt x="364229" y="570375"/>
                  </a:lnTo>
                  <a:close/>
                  <a:moveTo>
                    <a:pt x="492403" y="271302"/>
                  </a:moveTo>
                  <a:lnTo>
                    <a:pt x="492403" y="232850"/>
                  </a:lnTo>
                  <a:cubicBezTo>
                    <a:pt x="507356" y="228577"/>
                    <a:pt x="522310" y="222169"/>
                    <a:pt x="535128" y="215760"/>
                  </a:cubicBezTo>
                  <a:lnTo>
                    <a:pt x="535128" y="234986"/>
                  </a:lnTo>
                  <a:cubicBezTo>
                    <a:pt x="535128" y="248872"/>
                    <a:pt x="519106" y="261689"/>
                    <a:pt x="492403" y="271302"/>
                  </a:cubicBezTo>
                  <a:close/>
                  <a:moveTo>
                    <a:pt x="406953" y="291596"/>
                  </a:moveTo>
                  <a:lnTo>
                    <a:pt x="406953" y="249940"/>
                  </a:lnTo>
                  <a:cubicBezTo>
                    <a:pt x="420839" y="247804"/>
                    <a:pt x="435792" y="245667"/>
                    <a:pt x="449678" y="243531"/>
                  </a:cubicBezTo>
                  <a:lnTo>
                    <a:pt x="449678" y="284120"/>
                  </a:lnTo>
                  <a:cubicBezTo>
                    <a:pt x="436861" y="287324"/>
                    <a:pt x="421907" y="289460"/>
                    <a:pt x="406953" y="291596"/>
                  </a:cubicBezTo>
                  <a:close/>
                  <a:moveTo>
                    <a:pt x="321504" y="299073"/>
                  </a:moveTo>
                  <a:lnTo>
                    <a:pt x="321504" y="256349"/>
                  </a:lnTo>
                  <a:cubicBezTo>
                    <a:pt x="334321" y="256349"/>
                    <a:pt x="349275" y="255280"/>
                    <a:pt x="364229" y="254212"/>
                  </a:cubicBezTo>
                  <a:lnTo>
                    <a:pt x="364229" y="296937"/>
                  </a:lnTo>
                  <a:cubicBezTo>
                    <a:pt x="350343" y="298005"/>
                    <a:pt x="336457" y="298005"/>
                    <a:pt x="321504" y="299073"/>
                  </a:cubicBezTo>
                  <a:close/>
                  <a:moveTo>
                    <a:pt x="236054" y="296937"/>
                  </a:moveTo>
                  <a:lnTo>
                    <a:pt x="236054" y="254212"/>
                  </a:lnTo>
                  <a:cubicBezTo>
                    <a:pt x="249940" y="255280"/>
                    <a:pt x="263825" y="256349"/>
                    <a:pt x="278779" y="256349"/>
                  </a:cubicBezTo>
                  <a:lnTo>
                    <a:pt x="278779" y="299073"/>
                  </a:lnTo>
                  <a:cubicBezTo>
                    <a:pt x="263825" y="298005"/>
                    <a:pt x="249940" y="298005"/>
                    <a:pt x="236054" y="296937"/>
                  </a:cubicBezTo>
                  <a:close/>
                  <a:moveTo>
                    <a:pt x="791476" y="427248"/>
                  </a:moveTo>
                  <a:cubicBezTo>
                    <a:pt x="791476" y="462495"/>
                    <a:pt x="686800" y="491335"/>
                    <a:pt x="556490" y="491335"/>
                  </a:cubicBezTo>
                  <a:cubicBezTo>
                    <a:pt x="426179" y="491335"/>
                    <a:pt x="321504" y="462495"/>
                    <a:pt x="321504" y="427248"/>
                  </a:cubicBezTo>
                  <a:cubicBezTo>
                    <a:pt x="321504" y="392000"/>
                    <a:pt x="426179" y="363160"/>
                    <a:pt x="556490" y="363160"/>
                  </a:cubicBezTo>
                  <a:cubicBezTo>
                    <a:pt x="686800" y="363160"/>
                    <a:pt x="791476" y="392000"/>
                    <a:pt x="791476" y="427248"/>
                  </a:cubicBezTo>
                  <a:close/>
                  <a:moveTo>
                    <a:pt x="855563" y="459291"/>
                  </a:moveTo>
                  <a:lnTo>
                    <a:pt x="855563" y="427248"/>
                  </a:lnTo>
                  <a:cubicBezTo>
                    <a:pt x="855563" y="377046"/>
                    <a:pt x="816043" y="340730"/>
                    <a:pt x="739138" y="320436"/>
                  </a:cubicBezTo>
                  <a:cubicBezTo>
                    <a:pt x="710299" y="312959"/>
                    <a:pt x="677187" y="306550"/>
                    <a:pt x="639803" y="303346"/>
                  </a:cubicBezTo>
                  <a:cubicBezTo>
                    <a:pt x="640871" y="299073"/>
                    <a:pt x="640871" y="293733"/>
                    <a:pt x="640871" y="288392"/>
                  </a:cubicBezTo>
                  <a:cubicBezTo>
                    <a:pt x="640871" y="258485"/>
                    <a:pt x="626986" y="232850"/>
                    <a:pt x="598147" y="213624"/>
                  </a:cubicBezTo>
                  <a:lnTo>
                    <a:pt x="598147" y="128174"/>
                  </a:lnTo>
                  <a:cubicBezTo>
                    <a:pt x="598147" y="77973"/>
                    <a:pt x="558626" y="41657"/>
                    <a:pt x="481722" y="21362"/>
                  </a:cubicBezTo>
                  <a:cubicBezTo>
                    <a:pt x="431520" y="7477"/>
                    <a:pt x="367433" y="0"/>
                    <a:pt x="299073" y="0"/>
                  </a:cubicBezTo>
                  <a:cubicBezTo>
                    <a:pt x="209351" y="0"/>
                    <a:pt x="0" y="12817"/>
                    <a:pt x="0" y="128174"/>
                  </a:cubicBezTo>
                  <a:lnTo>
                    <a:pt x="0" y="234986"/>
                  </a:lnTo>
                  <a:cubicBezTo>
                    <a:pt x="0" y="264893"/>
                    <a:pt x="13886" y="290528"/>
                    <a:pt x="42725" y="309754"/>
                  </a:cubicBezTo>
                  <a:lnTo>
                    <a:pt x="42725" y="330049"/>
                  </a:lnTo>
                  <a:cubicBezTo>
                    <a:pt x="17090" y="348207"/>
                    <a:pt x="0" y="372773"/>
                    <a:pt x="0" y="405885"/>
                  </a:cubicBezTo>
                  <a:lnTo>
                    <a:pt x="0" y="512697"/>
                  </a:lnTo>
                  <a:cubicBezTo>
                    <a:pt x="0" y="562899"/>
                    <a:pt x="39520" y="599215"/>
                    <a:pt x="116425" y="619509"/>
                  </a:cubicBezTo>
                  <a:cubicBezTo>
                    <a:pt x="166627" y="633394"/>
                    <a:pt x="230714" y="640871"/>
                    <a:pt x="299073" y="640871"/>
                  </a:cubicBezTo>
                  <a:cubicBezTo>
                    <a:pt x="299073" y="691073"/>
                    <a:pt x="338594" y="727389"/>
                    <a:pt x="415498" y="747683"/>
                  </a:cubicBezTo>
                  <a:cubicBezTo>
                    <a:pt x="465700" y="761569"/>
                    <a:pt x="529787" y="769046"/>
                    <a:pt x="598147" y="769046"/>
                  </a:cubicBezTo>
                  <a:cubicBezTo>
                    <a:pt x="687869" y="769046"/>
                    <a:pt x="897220" y="756228"/>
                    <a:pt x="897220" y="640871"/>
                  </a:cubicBezTo>
                  <a:lnTo>
                    <a:pt x="897220" y="534059"/>
                  </a:lnTo>
                  <a:cubicBezTo>
                    <a:pt x="898288" y="504152"/>
                    <a:pt x="884402" y="478517"/>
                    <a:pt x="855563" y="459291"/>
                  </a:cubicBezTo>
                  <a:close/>
                </a:path>
              </a:pathLst>
            </a:custGeom>
            <a:solidFill>
              <a:schemeClr val="tx1"/>
            </a:solidFill>
            <a:ln w="1061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7019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8155" y="0"/>
            <a:ext cx="1854498" cy="51435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e Importance of Sending a Thank-You After a Job Interview - Astrix">
            <a:extLst>
              <a:ext uri="{FF2B5EF4-FFF2-40B4-BE49-F238E27FC236}">
                <a16:creationId xmlns:a16="http://schemas.microsoft.com/office/drawing/2014/main" id="{0ACD29B5-1FF6-354B-AFFB-B79118C2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9450" y="1470098"/>
            <a:ext cx="4893469" cy="24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7278" y="1494647"/>
            <a:ext cx="1116722" cy="2154205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4C0C3A-064C-B34A-A842-79D2914ECD85}"/>
              </a:ext>
            </a:extLst>
          </p:cNvPr>
          <p:cNvSpPr/>
          <p:nvPr/>
        </p:nvSpPr>
        <p:spPr>
          <a:xfrm>
            <a:off x="3367462" y="3648852"/>
            <a:ext cx="4404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i="1" dirty="0">
                <a:solidFill>
                  <a:schemeClr val="bg2">
                    <a:lumMod val="50000"/>
                  </a:schemeClr>
                </a:solidFill>
              </a:rPr>
              <a:t>Sam T. Mathew RPh, PhD, ISMPP CMPP</a:t>
            </a:r>
          </a:p>
          <a:p>
            <a:pPr lvl="0">
              <a:defRPr/>
            </a:pPr>
            <a:r>
              <a:rPr lang="en-IN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0">
              <a:defRPr/>
            </a:pPr>
            <a:r>
              <a:rPr lang="en-IN" sz="1200" i="1" dirty="0">
                <a:solidFill>
                  <a:schemeClr val="bg2">
                    <a:lumMod val="50000"/>
                  </a:schemeClr>
                </a:solidFill>
              </a:rPr>
              <a:t>Sam.t.Mathew@outlook.com</a:t>
            </a:r>
          </a:p>
        </p:txBody>
      </p:sp>
    </p:spTree>
    <p:extLst>
      <p:ext uri="{BB962C8B-B14F-4D97-AF65-F5344CB8AC3E}">
        <p14:creationId xmlns:p14="http://schemas.microsoft.com/office/powerpoint/2010/main" val="389440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2">
            <a:extLst>
              <a:ext uri="{FF2B5EF4-FFF2-40B4-BE49-F238E27FC236}">
                <a16:creationId xmlns:a16="http://schemas.microsoft.com/office/drawing/2014/main" id="{485E9CAB-FB92-464F-9143-DC36B951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95" y="-9610"/>
            <a:ext cx="9143437" cy="60619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IN" sz="2400" b="1" dirty="0">
                <a:solidFill>
                  <a:schemeClr val="bg1"/>
                </a:solidFill>
              </a:rPr>
              <a:t>Agenda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128862-17F3-5645-8818-2657EBD7EAA8}"/>
              </a:ext>
            </a:extLst>
          </p:cNvPr>
          <p:cNvSpPr txBox="1"/>
          <p:nvPr/>
        </p:nvSpPr>
        <p:spPr>
          <a:xfrm>
            <a:off x="6172200" y="1330215"/>
            <a:ext cx="2781967" cy="52322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400" b="1" noProof="1">
                <a:solidFill>
                  <a:schemeClr val="accent2"/>
                </a:solidFill>
              </a:rPr>
              <a:t>2. Conventional peer review &amp; limitations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BBC9FF-BD03-3C46-80D9-76078E715352}"/>
              </a:ext>
            </a:extLst>
          </p:cNvPr>
          <p:cNvGrpSpPr/>
          <p:nvPr/>
        </p:nvGrpSpPr>
        <p:grpSpPr>
          <a:xfrm>
            <a:off x="427828" y="505985"/>
            <a:ext cx="8200727" cy="4278542"/>
            <a:chOff x="427828" y="505985"/>
            <a:chExt cx="8200727" cy="4278542"/>
          </a:xfrm>
        </p:grpSpPr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CE52BB1-3780-7343-8A80-BF904D279A91}"/>
                </a:ext>
              </a:extLst>
            </p:cNvPr>
            <p:cNvSpPr/>
            <p:nvPr/>
          </p:nvSpPr>
          <p:spPr>
            <a:xfrm>
              <a:off x="3973471" y="999291"/>
              <a:ext cx="851073" cy="851073"/>
            </a:xfrm>
            <a:custGeom>
              <a:avLst/>
              <a:gdLst>
                <a:gd name="connsiteX0" fmla="*/ 0 w 1135175"/>
                <a:gd name="connsiteY0" fmla="*/ 567588 h 1135175"/>
                <a:gd name="connsiteX1" fmla="*/ 567588 w 1135175"/>
                <a:gd name="connsiteY1" fmla="*/ 0 h 1135175"/>
                <a:gd name="connsiteX2" fmla="*/ 1135176 w 1135175"/>
                <a:gd name="connsiteY2" fmla="*/ 567588 h 1135175"/>
                <a:gd name="connsiteX3" fmla="*/ 567588 w 1135175"/>
                <a:gd name="connsiteY3" fmla="*/ 1135176 h 1135175"/>
                <a:gd name="connsiteX4" fmla="*/ 0 w 1135175"/>
                <a:gd name="connsiteY4" fmla="*/ 567588 h 11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75" h="1135175">
                  <a:moveTo>
                    <a:pt x="0" y="567588"/>
                  </a:moveTo>
                  <a:cubicBezTo>
                    <a:pt x="0" y="254118"/>
                    <a:pt x="254118" y="0"/>
                    <a:pt x="567588" y="0"/>
                  </a:cubicBezTo>
                  <a:cubicBezTo>
                    <a:pt x="881058" y="0"/>
                    <a:pt x="1135176" y="254118"/>
                    <a:pt x="1135176" y="567588"/>
                  </a:cubicBezTo>
                  <a:cubicBezTo>
                    <a:pt x="1135176" y="881058"/>
                    <a:pt x="881058" y="1135176"/>
                    <a:pt x="567588" y="1135176"/>
                  </a:cubicBezTo>
                  <a:cubicBezTo>
                    <a:pt x="254118" y="1135176"/>
                    <a:pt x="0" y="881058"/>
                    <a:pt x="0" y="56758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31767A0F-D1B1-5A49-A9CA-6EA04456AE07}"/>
                </a:ext>
              </a:extLst>
            </p:cNvPr>
            <p:cNvSpPr/>
            <p:nvPr/>
          </p:nvSpPr>
          <p:spPr>
            <a:xfrm>
              <a:off x="4902039" y="1383915"/>
              <a:ext cx="851073" cy="851073"/>
            </a:xfrm>
            <a:custGeom>
              <a:avLst/>
              <a:gdLst>
                <a:gd name="connsiteX0" fmla="*/ 0 w 1135175"/>
                <a:gd name="connsiteY0" fmla="*/ 567588 h 1135175"/>
                <a:gd name="connsiteX1" fmla="*/ 567588 w 1135175"/>
                <a:gd name="connsiteY1" fmla="*/ 0 h 1135175"/>
                <a:gd name="connsiteX2" fmla="*/ 1135176 w 1135175"/>
                <a:gd name="connsiteY2" fmla="*/ 567588 h 1135175"/>
                <a:gd name="connsiteX3" fmla="*/ 567588 w 1135175"/>
                <a:gd name="connsiteY3" fmla="*/ 1135176 h 1135175"/>
                <a:gd name="connsiteX4" fmla="*/ 0 w 1135175"/>
                <a:gd name="connsiteY4" fmla="*/ 567588 h 11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75" h="1135175">
                  <a:moveTo>
                    <a:pt x="0" y="567588"/>
                  </a:moveTo>
                  <a:cubicBezTo>
                    <a:pt x="0" y="254118"/>
                    <a:pt x="254118" y="0"/>
                    <a:pt x="567588" y="0"/>
                  </a:cubicBezTo>
                  <a:cubicBezTo>
                    <a:pt x="881058" y="0"/>
                    <a:pt x="1135176" y="254118"/>
                    <a:pt x="1135176" y="567588"/>
                  </a:cubicBezTo>
                  <a:cubicBezTo>
                    <a:pt x="1135176" y="881058"/>
                    <a:pt x="881058" y="1135176"/>
                    <a:pt x="567588" y="1135176"/>
                  </a:cubicBezTo>
                  <a:cubicBezTo>
                    <a:pt x="254118" y="1135176"/>
                    <a:pt x="0" y="881058"/>
                    <a:pt x="0" y="56758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CEB1B17-F5DC-F345-97F2-58EB01A7DD98}"/>
                </a:ext>
              </a:extLst>
            </p:cNvPr>
            <p:cNvSpPr/>
            <p:nvPr/>
          </p:nvSpPr>
          <p:spPr>
            <a:xfrm>
              <a:off x="5286665" y="2312483"/>
              <a:ext cx="851073" cy="851073"/>
            </a:xfrm>
            <a:custGeom>
              <a:avLst/>
              <a:gdLst>
                <a:gd name="connsiteX0" fmla="*/ 0 w 1135175"/>
                <a:gd name="connsiteY0" fmla="*/ 567588 h 1135175"/>
                <a:gd name="connsiteX1" fmla="*/ 567588 w 1135175"/>
                <a:gd name="connsiteY1" fmla="*/ 0 h 1135175"/>
                <a:gd name="connsiteX2" fmla="*/ 1135176 w 1135175"/>
                <a:gd name="connsiteY2" fmla="*/ 567588 h 1135175"/>
                <a:gd name="connsiteX3" fmla="*/ 567588 w 1135175"/>
                <a:gd name="connsiteY3" fmla="*/ 1135176 h 1135175"/>
                <a:gd name="connsiteX4" fmla="*/ 0 w 1135175"/>
                <a:gd name="connsiteY4" fmla="*/ 567588 h 11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75" h="1135175">
                  <a:moveTo>
                    <a:pt x="0" y="567588"/>
                  </a:moveTo>
                  <a:cubicBezTo>
                    <a:pt x="0" y="254118"/>
                    <a:pt x="254118" y="0"/>
                    <a:pt x="567588" y="0"/>
                  </a:cubicBezTo>
                  <a:cubicBezTo>
                    <a:pt x="881058" y="0"/>
                    <a:pt x="1135176" y="254118"/>
                    <a:pt x="1135176" y="567588"/>
                  </a:cubicBezTo>
                  <a:cubicBezTo>
                    <a:pt x="1135176" y="881058"/>
                    <a:pt x="881058" y="1135176"/>
                    <a:pt x="567588" y="1135176"/>
                  </a:cubicBezTo>
                  <a:cubicBezTo>
                    <a:pt x="254118" y="1135176"/>
                    <a:pt x="0" y="881058"/>
                    <a:pt x="0" y="56758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3072953C-226D-FE44-AC87-9A9AF7A07AB3}"/>
                </a:ext>
              </a:extLst>
            </p:cNvPr>
            <p:cNvSpPr/>
            <p:nvPr/>
          </p:nvSpPr>
          <p:spPr>
            <a:xfrm>
              <a:off x="4902039" y="3241052"/>
              <a:ext cx="851073" cy="851073"/>
            </a:xfrm>
            <a:custGeom>
              <a:avLst/>
              <a:gdLst>
                <a:gd name="connsiteX0" fmla="*/ 0 w 1135175"/>
                <a:gd name="connsiteY0" fmla="*/ 567588 h 1135175"/>
                <a:gd name="connsiteX1" fmla="*/ 567588 w 1135175"/>
                <a:gd name="connsiteY1" fmla="*/ 0 h 1135175"/>
                <a:gd name="connsiteX2" fmla="*/ 1135176 w 1135175"/>
                <a:gd name="connsiteY2" fmla="*/ 567588 h 1135175"/>
                <a:gd name="connsiteX3" fmla="*/ 567588 w 1135175"/>
                <a:gd name="connsiteY3" fmla="*/ 1135176 h 1135175"/>
                <a:gd name="connsiteX4" fmla="*/ 0 w 1135175"/>
                <a:gd name="connsiteY4" fmla="*/ 567588 h 11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75" h="1135175">
                  <a:moveTo>
                    <a:pt x="0" y="567588"/>
                  </a:moveTo>
                  <a:cubicBezTo>
                    <a:pt x="0" y="254118"/>
                    <a:pt x="254118" y="0"/>
                    <a:pt x="567588" y="0"/>
                  </a:cubicBezTo>
                  <a:cubicBezTo>
                    <a:pt x="881058" y="0"/>
                    <a:pt x="1135176" y="254118"/>
                    <a:pt x="1135176" y="567588"/>
                  </a:cubicBezTo>
                  <a:cubicBezTo>
                    <a:pt x="1135176" y="881058"/>
                    <a:pt x="881058" y="1135176"/>
                    <a:pt x="567588" y="1135176"/>
                  </a:cubicBezTo>
                  <a:cubicBezTo>
                    <a:pt x="254118" y="1135176"/>
                    <a:pt x="0" y="881058"/>
                    <a:pt x="0" y="56758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" name="Freeform: Shape 17">
              <a:extLst>
                <a:ext uri="{FF2B5EF4-FFF2-40B4-BE49-F238E27FC236}">
                  <a16:creationId xmlns:a16="http://schemas.microsoft.com/office/drawing/2014/main" id="{07146AF6-1AA9-F94C-8454-301A05576167}"/>
                </a:ext>
              </a:extLst>
            </p:cNvPr>
            <p:cNvSpPr/>
            <p:nvPr/>
          </p:nvSpPr>
          <p:spPr>
            <a:xfrm>
              <a:off x="3973471" y="3625677"/>
              <a:ext cx="851073" cy="851073"/>
            </a:xfrm>
            <a:custGeom>
              <a:avLst/>
              <a:gdLst>
                <a:gd name="connsiteX0" fmla="*/ 0 w 1135175"/>
                <a:gd name="connsiteY0" fmla="*/ 567588 h 1135175"/>
                <a:gd name="connsiteX1" fmla="*/ 567588 w 1135175"/>
                <a:gd name="connsiteY1" fmla="*/ 0 h 1135175"/>
                <a:gd name="connsiteX2" fmla="*/ 1135176 w 1135175"/>
                <a:gd name="connsiteY2" fmla="*/ 567588 h 1135175"/>
                <a:gd name="connsiteX3" fmla="*/ 567588 w 1135175"/>
                <a:gd name="connsiteY3" fmla="*/ 1135176 h 1135175"/>
                <a:gd name="connsiteX4" fmla="*/ 0 w 1135175"/>
                <a:gd name="connsiteY4" fmla="*/ 567588 h 11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75" h="1135175">
                  <a:moveTo>
                    <a:pt x="0" y="567588"/>
                  </a:moveTo>
                  <a:cubicBezTo>
                    <a:pt x="0" y="254118"/>
                    <a:pt x="254118" y="0"/>
                    <a:pt x="567588" y="0"/>
                  </a:cubicBezTo>
                  <a:cubicBezTo>
                    <a:pt x="881058" y="0"/>
                    <a:pt x="1135176" y="254118"/>
                    <a:pt x="1135176" y="567588"/>
                  </a:cubicBezTo>
                  <a:cubicBezTo>
                    <a:pt x="1135176" y="881058"/>
                    <a:pt x="881058" y="1135176"/>
                    <a:pt x="567588" y="1135176"/>
                  </a:cubicBezTo>
                  <a:cubicBezTo>
                    <a:pt x="254118" y="1135176"/>
                    <a:pt x="0" y="881058"/>
                    <a:pt x="0" y="56758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9F8DD3F9-AEBD-DC40-98BE-AA771B19BD26}"/>
                </a:ext>
              </a:extLst>
            </p:cNvPr>
            <p:cNvSpPr/>
            <p:nvPr/>
          </p:nvSpPr>
          <p:spPr>
            <a:xfrm>
              <a:off x="3044903" y="3241052"/>
              <a:ext cx="851073" cy="851073"/>
            </a:xfrm>
            <a:custGeom>
              <a:avLst/>
              <a:gdLst>
                <a:gd name="connsiteX0" fmla="*/ 0 w 1135175"/>
                <a:gd name="connsiteY0" fmla="*/ 567588 h 1135175"/>
                <a:gd name="connsiteX1" fmla="*/ 567588 w 1135175"/>
                <a:gd name="connsiteY1" fmla="*/ 0 h 1135175"/>
                <a:gd name="connsiteX2" fmla="*/ 1135176 w 1135175"/>
                <a:gd name="connsiteY2" fmla="*/ 567588 h 1135175"/>
                <a:gd name="connsiteX3" fmla="*/ 567588 w 1135175"/>
                <a:gd name="connsiteY3" fmla="*/ 1135176 h 1135175"/>
                <a:gd name="connsiteX4" fmla="*/ 0 w 1135175"/>
                <a:gd name="connsiteY4" fmla="*/ 567588 h 11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75" h="1135175">
                  <a:moveTo>
                    <a:pt x="0" y="567588"/>
                  </a:moveTo>
                  <a:cubicBezTo>
                    <a:pt x="0" y="254118"/>
                    <a:pt x="254118" y="0"/>
                    <a:pt x="567588" y="0"/>
                  </a:cubicBezTo>
                  <a:cubicBezTo>
                    <a:pt x="881058" y="0"/>
                    <a:pt x="1135176" y="254118"/>
                    <a:pt x="1135176" y="567588"/>
                  </a:cubicBezTo>
                  <a:cubicBezTo>
                    <a:pt x="1135176" y="881058"/>
                    <a:pt x="881058" y="1135176"/>
                    <a:pt x="567588" y="1135176"/>
                  </a:cubicBezTo>
                  <a:cubicBezTo>
                    <a:pt x="254118" y="1135176"/>
                    <a:pt x="0" y="881058"/>
                    <a:pt x="0" y="56758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B179ED52-6781-EF41-A636-73AFDCD35861}"/>
                </a:ext>
              </a:extLst>
            </p:cNvPr>
            <p:cNvSpPr/>
            <p:nvPr/>
          </p:nvSpPr>
          <p:spPr>
            <a:xfrm>
              <a:off x="2660278" y="2330277"/>
              <a:ext cx="851073" cy="851073"/>
            </a:xfrm>
            <a:custGeom>
              <a:avLst/>
              <a:gdLst>
                <a:gd name="connsiteX0" fmla="*/ 0 w 1135175"/>
                <a:gd name="connsiteY0" fmla="*/ 567588 h 1135175"/>
                <a:gd name="connsiteX1" fmla="*/ 567588 w 1135175"/>
                <a:gd name="connsiteY1" fmla="*/ 0 h 1135175"/>
                <a:gd name="connsiteX2" fmla="*/ 1135176 w 1135175"/>
                <a:gd name="connsiteY2" fmla="*/ 567588 h 1135175"/>
                <a:gd name="connsiteX3" fmla="*/ 567588 w 1135175"/>
                <a:gd name="connsiteY3" fmla="*/ 1135176 h 1135175"/>
                <a:gd name="connsiteX4" fmla="*/ 0 w 1135175"/>
                <a:gd name="connsiteY4" fmla="*/ 567588 h 11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75" h="1135175">
                  <a:moveTo>
                    <a:pt x="0" y="567588"/>
                  </a:moveTo>
                  <a:cubicBezTo>
                    <a:pt x="0" y="254118"/>
                    <a:pt x="254118" y="0"/>
                    <a:pt x="567588" y="0"/>
                  </a:cubicBezTo>
                  <a:cubicBezTo>
                    <a:pt x="881058" y="0"/>
                    <a:pt x="1135176" y="254118"/>
                    <a:pt x="1135176" y="567588"/>
                  </a:cubicBezTo>
                  <a:cubicBezTo>
                    <a:pt x="1135176" y="881058"/>
                    <a:pt x="881058" y="1135176"/>
                    <a:pt x="567588" y="1135176"/>
                  </a:cubicBezTo>
                  <a:cubicBezTo>
                    <a:pt x="254118" y="1135176"/>
                    <a:pt x="0" y="881058"/>
                    <a:pt x="0" y="56758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4CC4BC1F-64F4-1F42-B05A-25461B4ACEE1}"/>
                </a:ext>
              </a:extLst>
            </p:cNvPr>
            <p:cNvSpPr/>
            <p:nvPr/>
          </p:nvSpPr>
          <p:spPr>
            <a:xfrm>
              <a:off x="3044903" y="1383915"/>
              <a:ext cx="851073" cy="851073"/>
            </a:xfrm>
            <a:custGeom>
              <a:avLst/>
              <a:gdLst>
                <a:gd name="connsiteX0" fmla="*/ 0 w 1135175"/>
                <a:gd name="connsiteY0" fmla="*/ 567588 h 1135175"/>
                <a:gd name="connsiteX1" fmla="*/ 567588 w 1135175"/>
                <a:gd name="connsiteY1" fmla="*/ 0 h 1135175"/>
                <a:gd name="connsiteX2" fmla="*/ 1135176 w 1135175"/>
                <a:gd name="connsiteY2" fmla="*/ 567588 h 1135175"/>
                <a:gd name="connsiteX3" fmla="*/ 567588 w 1135175"/>
                <a:gd name="connsiteY3" fmla="*/ 1135176 h 1135175"/>
                <a:gd name="connsiteX4" fmla="*/ 0 w 1135175"/>
                <a:gd name="connsiteY4" fmla="*/ 567588 h 11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75" h="1135175">
                  <a:moveTo>
                    <a:pt x="0" y="567588"/>
                  </a:moveTo>
                  <a:cubicBezTo>
                    <a:pt x="0" y="254118"/>
                    <a:pt x="254118" y="0"/>
                    <a:pt x="567588" y="0"/>
                  </a:cubicBezTo>
                  <a:cubicBezTo>
                    <a:pt x="881058" y="0"/>
                    <a:pt x="1135176" y="254118"/>
                    <a:pt x="1135176" y="567588"/>
                  </a:cubicBezTo>
                  <a:cubicBezTo>
                    <a:pt x="1135176" y="881058"/>
                    <a:pt x="881058" y="1135176"/>
                    <a:pt x="567588" y="1135176"/>
                  </a:cubicBezTo>
                  <a:cubicBezTo>
                    <a:pt x="254118" y="1135176"/>
                    <a:pt x="0" y="881058"/>
                    <a:pt x="0" y="56758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2C5866-5096-FA41-BC06-EC60BC7728DB}"/>
                </a:ext>
              </a:extLst>
            </p:cNvPr>
            <p:cNvSpPr/>
            <p:nvPr/>
          </p:nvSpPr>
          <p:spPr>
            <a:xfrm>
              <a:off x="3993631" y="1480334"/>
              <a:ext cx="810755" cy="370031"/>
            </a:xfrm>
            <a:custGeom>
              <a:avLst/>
              <a:gdLst>
                <a:gd name="connsiteX0" fmla="*/ 540502 w 1081006"/>
                <a:gd name="connsiteY0" fmla="*/ 0 h 493374"/>
                <a:gd name="connsiteX1" fmla="*/ 1043397 w 1081006"/>
                <a:gd name="connsiteY1" fmla="*/ 76031 h 493374"/>
                <a:gd name="connsiteX2" fmla="*/ 1081006 w 1081006"/>
                <a:gd name="connsiteY2" fmla="*/ 89796 h 493374"/>
                <a:gd name="connsiteX3" fmla="*/ 1063297 w 1081006"/>
                <a:gd name="connsiteY3" fmla="*/ 146843 h 493374"/>
                <a:gd name="connsiteX4" fmla="*/ 540503 w 1081006"/>
                <a:gd name="connsiteY4" fmla="*/ 493374 h 493374"/>
                <a:gd name="connsiteX5" fmla="*/ 17708 w 1081006"/>
                <a:gd name="connsiteY5" fmla="*/ 146843 h 493374"/>
                <a:gd name="connsiteX6" fmla="*/ 0 w 1081006"/>
                <a:gd name="connsiteY6" fmla="*/ 89796 h 493374"/>
                <a:gd name="connsiteX7" fmla="*/ 37607 w 1081006"/>
                <a:gd name="connsiteY7" fmla="*/ 76031 h 493374"/>
                <a:gd name="connsiteX8" fmla="*/ 540502 w 1081006"/>
                <a:gd name="connsiteY8" fmla="*/ 0 h 49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1006" h="493374">
                  <a:moveTo>
                    <a:pt x="540502" y="0"/>
                  </a:moveTo>
                  <a:cubicBezTo>
                    <a:pt x="715626" y="0"/>
                    <a:pt x="884533" y="26619"/>
                    <a:pt x="1043397" y="76031"/>
                  </a:cubicBezTo>
                  <a:lnTo>
                    <a:pt x="1081006" y="89796"/>
                  </a:lnTo>
                  <a:lnTo>
                    <a:pt x="1063297" y="146843"/>
                  </a:lnTo>
                  <a:cubicBezTo>
                    <a:pt x="977164" y="350485"/>
                    <a:pt x="775520" y="493374"/>
                    <a:pt x="540503" y="493374"/>
                  </a:cubicBezTo>
                  <a:cubicBezTo>
                    <a:pt x="305485" y="493374"/>
                    <a:pt x="103841" y="350485"/>
                    <a:pt x="17708" y="146843"/>
                  </a:cubicBezTo>
                  <a:lnTo>
                    <a:pt x="0" y="89796"/>
                  </a:lnTo>
                  <a:lnTo>
                    <a:pt x="37607" y="76031"/>
                  </a:lnTo>
                  <a:cubicBezTo>
                    <a:pt x="196471" y="26619"/>
                    <a:pt x="365378" y="0"/>
                    <a:pt x="540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lt1"/>
                  </a:solidFill>
                </a:rPr>
                <a:t>01</a:t>
              </a:r>
              <a:endParaRPr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C8334AB4-39A7-D045-9A26-062871E23CAB}"/>
                </a:ext>
              </a:extLst>
            </p:cNvPr>
            <p:cNvSpPr/>
            <p:nvPr/>
          </p:nvSpPr>
          <p:spPr>
            <a:xfrm>
              <a:off x="3266169" y="1609566"/>
              <a:ext cx="629808" cy="625423"/>
            </a:xfrm>
            <a:custGeom>
              <a:avLst/>
              <a:gdLst>
                <a:gd name="connsiteX0" fmla="*/ 770371 w 839744"/>
                <a:gd name="connsiteY0" fmla="*/ 0 h 833897"/>
                <a:gd name="connsiteX1" fmla="*/ 795156 w 839744"/>
                <a:gd name="connsiteY1" fmla="*/ 45664 h 833897"/>
                <a:gd name="connsiteX2" fmla="*/ 839744 w 839744"/>
                <a:gd name="connsiteY2" fmla="*/ 266515 h 833897"/>
                <a:gd name="connsiteX3" fmla="*/ 272362 w 839744"/>
                <a:gd name="connsiteY3" fmla="*/ 833897 h 833897"/>
                <a:gd name="connsiteX4" fmla="*/ 51511 w 839744"/>
                <a:gd name="connsiteY4" fmla="*/ 789309 h 833897"/>
                <a:gd name="connsiteX5" fmla="*/ 0 w 839744"/>
                <a:gd name="connsiteY5" fmla="*/ 761350 h 833897"/>
                <a:gd name="connsiteX6" fmla="*/ 23417 w 839744"/>
                <a:gd name="connsiteY6" fmla="*/ 712737 h 833897"/>
                <a:gd name="connsiteX7" fmla="*/ 704351 w 839744"/>
                <a:gd name="connsiteY7" fmla="*/ 31803 h 833897"/>
                <a:gd name="connsiteX8" fmla="*/ 770371 w 839744"/>
                <a:gd name="connsiteY8" fmla="*/ 0 h 8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744" h="833897">
                  <a:moveTo>
                    <a:pt x="770371" y="0"/>
                  </a:moveTo>
                  <a:lnTo>
                    <a:pt x="795156" y="45664"/>
                  </a:lnTo>
                  <a:cubicBezTo>
                    <a:pt x="823868" y="113545"/>
                    <a:pt x="839744" y="188176"/>
                    <a:pt x="839744" y="266515"/>
                  </a:cubicBezTo>
                  <a:cubicBezTo>
                    <a:pt x="839744" y="579871"/>
                    <a:pt x="585718" y="833897"/>
                    <a:pt x="272362" y="833897"/>
                  </a:cubicBezTo>
                  <a:cubicBezTo>
                    <a:pt x="194023" y="833897"/>
                    <a:pt x="119392" y="818021"/>
                    <a:pt x="51511" y="789309"/>
                  </a:cubicBezTo>
                  <a:lnTo>
                    <a:pt x="0" y="761350"/>
                  </a:lnTo>
                  <a:lnTo>
                    <a:pt x="23417" y="712737"/>
                  </a:lnTo>
                  <a:cubicBezTo>
                    <a:pt x="179623" y="425188"/>
                    <a:pt x="416802" y="188009"/>
                    <a:pt x="704351" y="31803"/>
                  </a:cubicBezTo>
                  <a:lnTo>
                    <a:pt x="7703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182880" bIns="18288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lt1"/>
                  </a:solidFill>
                </a:rPr>
                <a:t>08</a:t>
              </a:r>
              <a:endParaRPr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id="{855D12A8-9EAB-CA43-8ED3-6F4FD6D122CB}"/>
                </a:ext>
              </a:extLst>
            </p:cNvPr>
            <p:cNvSpPr/>
            <p:nvPr/>
          </p:nvSpPr>
          <p:spPr>
            <a:xfrm>
              <a:off x="4902039" y="1609566"/>
              <a:ext cx="629808" cy="625423"/>
            </a:xfrm>
            <a:custGeom>
              <a:avLst/>
              <a:gdLst>
                <a:gd name="connsiteX0" fmla="*/ 69374 w 839744"/>
                <a:gd name="connsiteY0" fmla="*/ 0 h 833897"/>
                <a:gd name="connsiteX1" fmla="*/ 135392 w 839744"/>
                <a:gd name="connsiteY1" fmla="*/ 31803 h 833897"/>
                <a:gd name="connsiteX2" fmla="*/ 816326 w 839744"/>
                <a:gd name="connsiteY2" fmla="*/ 712737 h 833897"/>
                <a:gd name="connsiteX3" fmla="*/ 839744 w 839744"/>
                <a:gd name="connsiteY3" fmla="*/ 761350 h 833897"/>
                <a:gd name="connsiteX4" fmla="*/ 788234 w 839744"/>
                <a:gd name="connsiteY4" fmla="*/ 789309 h 833897"/>
                <a:gd name="connsiteX5" fmla="*/ 567383 w 839744"/>
                <a:gd name="connsiteY5" fmla="*/ 833897 h 833897"/>
                <a:gd name="connsiteX6" fmla="*/ 0 w 839744"/>
                <a:gd name="connsiteY6" fmla="*/ 266515 h 833897"/>
                <a:gd name="connsiteX7" fmla="*/ 44588 w 839744"/>
                <a:gd name="connsiteY7" fmla="*/ 45664 h 833897"/>
                <a:gd name="connsiteX8" fmla="*/ 69374 w 839744"/>
                <a:gd name="connsiteY8" fmla="*/ 0 h 8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744" h="833897">
                  <a:moveTo>
                    <a:pt x="69374" y="0"/>
                  </a:moveTo>
                  <a:lnTo>
                    <a:pt x="135392" y="31803"/>
                  </a:lnTo>
                  <a:cubicBezTo>
                    <a:pt x="422941" y="188009"/>
                    <a:pt x="660120" y="425188"/>
                    <a:pt x="816326" y="712737"/>
                  </a:cubicBezTo>
                  <a:lnTo>
                    <a:pt x="839744" y="761350"/>
                  </a:lnTo>
                  <a:lnTo>
                    <a:pt x="788234" y="789309"/>
                  </a:lnTo>
                  <a:cubicBezTo>
                    <a:pt x="720353" y="818021"/>
                    <a:pt x="645722" y="833897"/>
                    <a:pt x="567383" y="833897"/>
                  </a:cubicBezTo>
                  <a:cubicBezTo>
                    <a:pt x="254026" y="833897"/>
                    <a:pt x="0" y="579871"/>
                    <a:pt x="0" y="266515"/>
                  </a:cubicBezTo>
                  <a:cubicBezTo>
                    <a:pt x="0" y="188176"/>
                    <a:pt x="15877" y="113545"/>
                    <a:pt x="44588" y="45664"/>
                  </a:cubicBezTo>
                  <a:lnTo>
                    <a:pt x="69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5720" rIns="91440" bIns="18288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b="1" dirty="0">
                  <a:solidFill>
                    <a:schemeClr val="lt1"/>
                  </a:solidFill>
                </a:rPr>
                <a:t>02</a:t>
              </a:r>
              <a:endParaRPr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20">
              <a:extLst>
                <a:ext uri="{FF2B5EF4-FFF2-40B4-BE49-F238E27FC236}">
                  <a16:creationId xmlns:a16="http://schemas.microsoft.com/office/drawing/2014/main" id="{C06B75E5-8285-8242-B27E-B6D4A35D06EE}"/>
                </a:ext>
              </a:extLst>
            </p:cNvPr>
            <p:cNvSpPr/>
            <p:nvPr/>
          </p:nvSpPr>
          <p:spPr>
            <a:xfrm>
              <a:off x="3130647" y="2330277"/>
              <a:ext cx="380705" cy="816706"/>
            </a:xfrm>
            <a:custGeom>
              <a:avLst/>
              <a:gdLst>
                <a:gd name="connsiteX0" fmla="*/ 95926 w 507606"/>
                <a:gd name="connsiteY0" fmla="*/ 0 h 1088941"/>
                <a:gd name="connsiteX1" fmla="*/ 161075 w 507606"/>
                <a:gd name="connsiteY1" fmla="*/ 20224 h 1088941"/>
                <a:gd name="connsiteX2" fmla="*/ 507606 w 507606"/>
                <a:gd name="connsiteY2" fmla="*/ 543019 h 1088941"/>
                <a:gd name="connsiteX3" fmla="*/ 161075 w 507606"/>
                <a:gd name="connsiteY3" fmla="*/ 1065813 h 1088941"/>
                <a:gd name="connsiteX4" fmla="*/ 86570 w 507606"/>
                <a:gd name="connsiteY4" fmla="*/ 1088941 h 1088941"/>
                <a:gd name="connsiteX5" fmla="*/ 76031 w 507606"/>
                <a:gd name="connsiteY5" fmla="*/ 1060146 h 1088941"/>
                <a:gd name="connsiteX6" fmla="*/ 0 w 507606"/>
                <a:gd name="connsiteY6" fmla="*/ 557251 h 1088941"/>
                <a:gd name="connsiteX7" fmla="*/ 76031 w 507606"/>
                <a:gd name="connsiteY7" fmla="*/ 54356 h 1088941"/>
                <a:gd name="connsiteX8" fmla="*/ 95926 w 507606"/>
                <a:gd name="connsiteY8" fmla="*/ 0 h 108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606" h="1088941">
                  <a:moveTo>
                    <a:pt x="95926" y="0"/>
                  </a:moveTo>
                  <a:lnTo>
                    <a:pt x="161075" y="20224"/>
                  </a:lnTo>
                  <a:cubicBezTo>
                    <a:pt x="364717" y="106357"/>
                    <a:pt x="507606" y="308001"/>
                    <a:pt x="507606" y="543019"/>
                  </a:cubicBezTo>
                  <a:cubicBezTo>
                    <a:pt x="507606" y="778036"/>
                    <a:pt x="364717" y="979680"/>
                    <a:pt x="161075" y="1065813"/>
                  </a:cubicBezTo>
                  <a:lnTo>
                    <a:pt x="86570" y="1088941"/>
                  </a:lnTo>
                  <a:lnTo>
                    <a:pt x="76031" y="1060146"/>
                  </a:lnTo>
                  <a:cubicBezTo>
                    <a:pt x="26619" y="901282"/>
                    <a:pt x="0" y="732375"/>
                    <a:pt x="0" y="557251"/>
                  </a:cubicBezTo>
                  <a:cubicBezTo>
                    <a:pt x="0" y="382127"/>
                    <a:pt x="26619" y="213220"/>
                    <a:pt x="76031" y="54356"/>
                  </a:cubicBezTo>
                  <a:lnTo>
                    <a:pt x="959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lt1"/>
                  </a:solidFill>
                </a:rPr>
                <a:t>07</a:t>
              </a:r>
              <a:endParaRPr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E77CF427-41DC-E046-821B-41F25D9EE0A8}"/>
                </a:ext>
              </a:extLst>
            </p:cNvPr>
            <p:cNvSpPr/>
            <p:nvPr/>
          </p:nvSpPr>
          <p:spPr>
            <a:xfrm>
              <a:off x="5286665" y="2330757"/>
              <a:ext cx="380703" cy="816704"/>
            </a:xfrm>
            <a:custGeom>
              <a:avLst/>
              <a:gdLst>
                <a:gd name="connsiteX0" fmla="*/ 411679 w 507604"/>
                <a:gd name="connsiteY0" fmla="*/ 0 h 1088939"/>
                <a:gd name="connsiteX1" fmla="*/ 431573 w 507604"/>
                <a:gd name="connsiteY1" fmla="*/ 54355 h 1088939"/>
                <a:gd name="connsiteX2" fmla="*/ 507604 w 507604"/>
                <a:gd name="connsiteY2" fmla="*/ 557250 h 1088939"/>
                <a:gd name="connsiteX3" fmla="*/ 431573 w 507604"/>
                <a:gd name="connsiteY3" fmla="*/ 1060145 h 1088939"/>
                <a:gd name="connsiteX4" fmla="*/ 421035 w 507604"/>
                <a:gd name="connsiteY4" fmla="*/ 1088939 h 1088939"/>
                <a:gd name="connsiteX5" fmla="*/ 346532 w 507604"/>
                <a:gd name="connsiteY5" fmla="*/ 1065812 h 1088939"/>
                <a:gd name="connsiteX6" fmla="*/ 0 w 507604"/>
                <a:gd name="connsiteY6" fmla="*/ 543018 h 1088939"/>
                <a:gd name="connsiteX7" fmla="*/ 346532 w 507604"/>
                <a:gd name="connsiteY7" fmla="*/ 20223 h 1088939"/>
                <a:gd name="connsiteX8" fmla="*/ 411679 w 507604"/>
                <a:gd name="connsiteY8" fmla="*/ 0 h 108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604" h="1088939">
                  <a:moveTo>
                    <a:pt x="411679" y="0"/>
                  </a:moveTo>
                  <a:lnTo>
                    <a:pt x="431573" y="54355"/>
                  </a:lnTo>
                  <a:cubicBezTo>
                    <a:pt x="480986" y="213219"/>
                    <a:pt x="507604" y="382126"/>
                    <a:pt x="507604" y="557250"/>
                  </a:cubicBezTo>
                  <a:cubicBezTo>
                    <a:pt x="507604" y="732374"/>
                    <a:pt x="480986" y="901281"/>
                    <a:pt x="431573" y="1060145"/>
                  </a:cubicBezTo>
                  <a:lnTo>
                    <a:pt x="421035" y="1088939"/>
                  </a:lnTo>
                  <a:lnTo>
                    <a:pt x="346532" y="1065812"/>
                  </a:lnTo>
                  <a:cubicBezTo>
                    <a:pt x="142890" y="979679"/>
                    <a:pt x="0" y="778035"/>
                    <a:pt x="0" y="543018"/>
                  </a:cubicBezTo>
                  <a:cubicBezTo>
                    <a:pt x="0" y="308000"/>
                    <a:pt x="142890" y="106356"/>
                    <a:pt x="346532" y="20223"/>
                  </a:cubicBezTo>
                  <a:lnTo>
                    <a:pt x="41167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lt1"/>
                  </a:solidFill>
                </a:rPr>
                <a:t>03</a:t>
              </a:r>
              <a:endParaRPr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24">
              <a:extLst>
                <a:ext uri="{FF2B5EF4-FFF2-40B4-BE49-F238E27FC236}">
                  <a16:creationId xmlns:a16="http://schemas.microsoft.com/office/drawing/2014/main" id="{5538C1A0-E27D-2C4D-8DF6-CFC0F5EEFC0F}"/>
                </a:ext>
              </a:extLst>
            </p:cNvPr>
            <p:cNvSpPr/>
            <p:nvPr/>
          </p:nvSpPr>
          <p:spPr>
            <a:xfrm>
              <a:off x="3258015" y="3241052"/>
              <a:ext cx="637961" cy="642347"/>
            </a:xfrm>
            <a:custGeom>
              <a:avLst/>
              <a:gdLst>
                <a:gd name="connsiteX0" fmla="*/ 283233 w 850615"/>
                <a:gd name="connsiteY0" fmla="*/ 0 h 856462"/>
                <a:gd name="connsiteX1" fmla="*/ 850615 w 850615"/>
                <a:gd name="connsiteY1" fmla="*/ 567383 h 856462"/>
                <a:gd name="connsiteX2" fmla="*/ 806027 w 850615"/>
                <a:gd name="connsiteY2" fmla="*/ 788234 h 856462"/>
                <a:gd name="connsiteX3" fmla="*/ 768994 w 850615"/>
                <a:gd name="connsiteY3" fmla="*/ 856462 h 856462"/>
                <a:gd name="connsiteX4" fmla="*/ 715222 w 850615"/>
                <a:gd name="connsiteY4" fmla="*/ 830559 h 856462"/>
                <a:gd name="connsiteX5" fmla="*/ 34288 w 850615"/>
                <a:gd name="connsiteY5" fmla="*/ 149625 h 856462"/>
                <a:gd name="connsiteX6" fmla="*/ 0 w 850615"/>
                <a:gd name="connsiteY6" fmla="*/ 78448 h 856462"/>
                <a:gd name="connsiteX7" fmla="*/ 62382 w 850615"/>
                <a:gd name="connsiteY7" fmla="*/ 44588 h 856462"/>
                <a:gd name="connsiteX8" fmla="*/ 283233 w 850615"/>
                <a:gd name="connsiteY8" fmla="*/ 0 h 85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0615" h="856462">
                  <a:moveTo>
                    <a:pt x="283233" y="0"/>
                  </a:moveTo>
                  <a:cubicBezTo>
                    <a:pt x="596589" y="0"/>
                    <a:pt x="850615" y="254026"/>
                    <a:pt x="850615" y="567383"/>
                  </a:cubicBezTo>
                  <a:cubicBezTo>
                    <a:pt x="850615" y="645722"/>
                    <a:pt x="834739" y="720353"/>
                    <a:pt x="806027" y="788234"/>
                  </a:cubicBezTo>
                  <a:lnTo>
                    <a:pt x="768994" y="856462"/>
                  </a:lnTo>
                  <a:lnTo>
                    <a:pt x="715222" y="830559"/>
                  </a:lnTo>
                  <a:cubicBezTo>
                    <a:pt x="427673" y="674353"/>
                    <a:pt x="190494" y="437174"/>
                    <a:pt x="34288" y="149625"/>
                  </a:cubicBezTo>
                  <a:lnTo>
                    <a:pt x="0" y="78448"/>
                  </a:lnTo>
                  <a:lnTo>
                    <a:pt x="62382" y="44588"/>
                  </a:lnTo>
                  <a:cubicBezTo>
                    <a:pt x="130263" y="15877"/>
                    <a:pt x="204894" y="0"/>
                    <a:pt x="283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82880" rIns="18288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lt1"/>
                  </a:solidFill>
                </a:rPr>
                <a:t>06</a:t>
              </a:r>
              <a:endParaRPr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1457C794-F778-A24B-9D0E-F590902EC2B3}"/>
                </a:ext>
              </a:extLst>
            </p:cNvPr>
            <p:cNvSpPr/>
            <p:nvPr/>
          </p:nvSpPr>
          <p:spPr>
            <a:xfrm>
              <a:off x="4902039" y="3241052"/>
              <a:ext cx="637961" cy="642347"/>
            </a:xfrm>
            <a:custGeom>
              <a:avLst/>
              <a:gdLst>
                <a:gd name="connsiteX0" fmla="*/ 567383 w 850614"/>
                <a:gd name="connsiteY0" fmla="*/ 0 h 856462"/>
                <a:gd name="connsiteX1" fmla="*/ 788234 w 850614"/>
                <a:gd name="connsiteY1" fmla="*/ 44588 h 856462"/>
                <a:gd name="connsiteX2" fmla="*/ 850614 w 850614"/>
                <a:gd name="connsiteY2" fmla="*/ 78447 h 856462"/>
                <a:gd name="connsiteX3" fmla="*/ 816326 w 850614"/>
                <a:gd name="connsiteY3" fmla="*/ 149625 h 856462"/>
                <a:gd name="connsiteX4" fmla="*/ 135392 w 850614"/>
                <a:gd name="connsiteY4" fmla="*/ 830559 h 856462"/>
                <a:gd name="connsiteX5" fmla="*/ 81621 w 850614"/>
                <a:gd name="connsiteY5" fmla="*/ 856462 h 856462"/>
                <a:gd name="connsiteX6" fmla="*/ 44588 w 850614"/>
                <a:gd name="connsiteY6" fmla="*/ 788234 h 856462"/>
                <a:gd name="connsiteX7" fmla="*/ 0 w 850614"/>
                <a:gd name="connsiteY7" fmla="*/ 567383 h 856462"/>
                <a:gd name="connsiteX8" fmla="*/ 567383 w 850614"/>
                <a:gd name="connsiteY8" fmla="*/ 0 h 85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0614" h="856462">
                  <a:moveTo>
                    <a:pt x="567383" y="0"/>
                  </a:moveTo>
                  <a:cubicBezTo>
                    <a:pt x="645722" y="0"/>
                    <a:pt x="720353" y="15877"/>
                    <a:pt x="788234" y="44588"/>
                  </a:cubicBezTo>
                  <a:lnTo>
                    <a:pt x="850614" y="78447"/>
                  </a:lnTo>
                  <a:lnTo>
                    <a:pt x="816326" y="149625"/>
                  </a:lnTo>
                  <a:cubicBezTo>
                    <a:pt x="660120" y="437174"/>
                    <a:pt x="422941" y="674353"/>
                    <a:pt x="135392" y="830559"/>
                  </a:cubicBezTo>
                  <a:lnTo>
                    <a:pt x="81621" y="856462"/>
                  </a:lnTo>
                  <a:lnTo>
                    <a:pt x="44588" y="788234"/>
                  </a:lnTo>
                  <a:cubicBezTo>
                    <a:pt x="15877" y="720353"/>
                    <a:pt x="0" y="645722"/>
                    <a:pt x="0" y="567383"/>
                  </a:cubicBezTo>
                  <a:cubicBezTo>
                    <a:pt x="0" y="254026"/>
                    <a:pt x="254026" y="0"/>
                    <a:pt x="5673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b="1" dirty="0">
                  <a:solidFill>
                    <a:schemeClr val="lt1"/>
                  </a:solidFill>
                </a:rPr>
                <a:t>04</a:t>
              </a:r>
              <a:endParaRPr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8E4307F6-9375-FA4D-95EB-F4F6427244BD}"/>
                </a:ext>
              </a:extLst>
            </p:cNvPr>
            <p:cNvSpPr/>
            <p:nvPr/>
          </p:nvSpPr>
          <p:spPr>
            <a:xfrm>
              <a:off x="3987681" y="3625677"/>
              <a:ext cx="822656" cy="391378"/>
            </a:xfrm>
            <a:custGeom>
              <a:avLst/>
              <a:gdLst>
                <a:gd name="connsiteX0" fmla="*/ 548437 w 1096874"/>
                <a:gd name="connsiteY0" fmla="*/ 0 h 521837"/>
                <a:gd name="connsiteX1" fmla="*/ 1071231 w 1096874"/>
                <a:gd name="connsiteY1" fmla="*/ 346532 h 521837"/>
                <a:gd name="connsiteX2" fmla="*/ 1096874 w 1096874"/>
                <a:gd name="connsiteY2" fmla="*/ 429138 h 521837"/>
                <a:gd name="connsiteX3" fmla="*/ 1051331 w 1096874"/>
                <a:gd name="connsiteY3" fmla="*/ 445806 h 521837"/>
                <a:gd name="connsiteX4" fmla="*/ 548436 w 1096874"/>
                <a:gd name="connsiteY4" fmla="*/ 521837 h 521837"/>
                <a:gd name="connsiteX5" fmla="*/ 45541 w 1096874"/>
                <a:gd name="connsiteY5" fmla="*/ 445806 h 521837"/>
                <a:gd name="connsiteX6" fmla="*/ 0 w 1096874"/>
                <a:gd name="connsiteY6" fmla="*/ 429138 h 521837"/>
                <a:gd name="connsiteX7" fmla="*/ 25642 w 1096874"/>
                <a:gd name="connsiteY7" fmla="*/ 346532 h 521837"/>
                <a:gd name="connsiteX8" fmla="*/ 548437 w 1096874"/>
                <a:gd name="connsiteY8" fmla="*/ 0 h 5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874" h="521837">
                  <a:moveTo>
                    <a:pt x="548437" y="0"/>
                  </a:moveTo>
                  <a:cubicBezTo>
                    <a:pt x="783454" y="0"/>
                    <a:pt x="985098" y="142890"/>
                    <a:pt x="1071231" y="346532"/>
                  </a:cubicBezTo>
                  <a:lnTo>
                    <a:pt x="1096874" y="429138"/>
                  </a:lnTo>
                  <a:lnTo>
                    <a:pt x="1051331" y="445806"/>
                  </a:lnTo>
                  <a:cubicBezTo>
                    <a:pt x="892467" y="495219"/>
                    <a:pt x="723560" y="521837"/>
                    <a:pt x="548436" y="521837"/>
                  </a:cubicBezTo>
                  <a:cubicBezTo>
                    <a:pt x="373312" y="521837"/>
                    <a:pt x="204405" y="495219"/>
                    <a:pt x="45541" y="445806"/>
                  </a:cubicBezTo>
                  <a:lnTo>
                    <a:pt x="0" y="429138"/>
                  </a:lnTo>
                  <a:lnTo>
                    <a:pt x="25642" y="346532"/>
                  </a:lnTo>
                  <a:cubicBezTo>
                    <a:pt x="111775" y="142890"/>
                    <a:pt x="313419" y="0"/>
                    <a:pt x="548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lt1"/>
                  </a:solidFill>
                </a:rPr>
                <a:t>05</a:t>
              </a:r>
              <a:endParaRPr sz="1400" b="1" dirty="0">
                <a:solidFill>
                  <a:schemeClr val="lt1"/>
                </a:solidFill>
              </a:endParaRPr>
            </a:p>
          </p:txBody>
        </p:sp>
        <p:pic>
          <p:nvPicPr>
            <p:cNvPr id="23" name="Graphic 22" descr="Suitcase">
              <a:extLst>
                <a:ext uri="{FF2B5EF4-FFF2-40B4-BE49-F238E27FC236}">
                  <a16:creationId xmlns:a16="http://schemas.microsoft.com/office/drawing/2014/main" id="{1EA142E5-F2D7-1B47-A738-142E67D3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88673" y="1513799"/>
              <a:ext cx="332233" cy="332233"/>
            </a:xfrm>
            <a:prstGeom prst="rect">
              <a:avLst/>
            </a:prstGeom>
          </p:spPr>
        </p:pic>
        <p:pic>
          <p:nvPicPr>
            <p:cNvPr id="24" name="Graphic 23" descr="Bullseye">
              <a:extLst>
                <a:ext uri="{FF2B5EF4-FFF2-40B4-BE49-F238E27FC236}">
                  <a16:creationId xmlns:a16="http://schemas.microsoft.com/office/drawing/2014/main" id="{0BD6D274-4327-9C4A-AEDE-2C0BB61FB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34962" y="2576014"/>
              <a:ext cx="332233" cy="332233"/>
            </a:xfrm>
            <a:prstGeom prst="rect">
              <a:avLst/>
            </a:prstGeom>
          </p:spPr>
        </p:pic>
        <p:pic>
          <p:nvPicPr>
            <p:cNvPr id="25" name="Graphic 24" descr="Head with gears">
              <a:extLst>
                <a:ext uri="{FF2B5EF4-FFF2-40B4-BE49-F238E27FC236}">
                  <a16:creationId xmlns:a16="http://schemas.microsoft.com/office/drawing/2014/main" id="{9CD9936F-D2A1-D745-909A-3677CC65B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94883" y="1513799"/>
              <a:ext cx="332233" cy="332233"/>
            </a:xfrm>
            <a:prstGeom prst="rect">
              <a:avLst/>
            </a:prstGeom>
          </p:spPr>
        </p:pic>
        <p:pic>
          <p:nvPicPr>
            <p:cNvPr id="26" name="Graphic 25" descr="Lightbulb">
              <a:extLst>
                <a:ext uri="{FF2B5EF4-FFF2-40B4-BE49-F238E27FC236}">
                  <a16:creationId xmlns:a16="http://schemas.microsoft.com/office/drawing/2014/main" id="{3E52AA53-1A12-274F-AEDE-B9799C9B7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32891" y="1092595"/>
              <a:ext cx="332233" cy="332233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AE53C263-7F5B-614A-983A-90F8BD193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2204" y="3620638"/>
              <a:ext cx="332233" cy="332233"/>
            </a:xfrm>
            <a:prstGeom prst="rect">
              <a:avLst/>
            </a:prstGeom>
          </p:spPr>
        </p:pic>
        <p:pic>
          <p:nvPicPr>
            <p:cNvPr id="28" name="Graphic 27" descr="Open folder">
              <a:extLst>
                <a:ext uri="{FF2B5EF4-FFF2-40B4-BE49-F238E27FC236}">
                  <a16:creationId xmlns:a16="http://schemas.microsoft.com/office/drawing/2014/main" id="{BEEA5431-A11C-8D4C-9A16-53ABF7093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36436" y="2571904"/>
              <a:ext cx="332233" cy="332233"/>
            </a:xfrm>
            <a:prstGeom prst="rect">
              <a:avLst/>
            </a:prstGeom>
          </p:spPr>
        </p:pic>
        <p:pic>
          <p:nvPicPr>
            <p:cNvPr id="29" name="Graphic 28" descr="Trophy">
              <a:extLst>
                <a:ext uri="{FF2B5EF4-FFF2-40B4-BE49-F238E27FC236}">
                  <a16:creationId xmlns:a16="http://schemas.microsoft.com/office/drawing/2014/main" id="{E402D33D-B632-4749-A8DE-DA929FBB4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32891" y="4087751"/>
              <a:ext cx="332233" cy="332233"/>
            </a:xfrm>
            <a:prstGeom prst="rect">
              <a:avLst/>
            </a:prstGeom>
          </p:spPr>
        </p:pic>
        <p:pic>
          <p:nvPicPr>
            <p:cNvPr id="30" name="Graphic 29" descr="Coins">
              <a:extLst>
                <a:ext uri="{FF2B5EF4-FFF2-40B4-BE49-F238E27FC236}">
                  <a16:creationId xmlns:a16="http://schemas.microsoft.com/office/drawing/2014/main" id="{CDEE7478-E138-2243-94D4-0A0C332EE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192152" y="3591175"/>
              <a:ext cx="332233" cy="33223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76F6BF-F990-B647-93BC-22A4197E6064}"/>
                </a:ext>
              </a:extLst>
            </p:cNvPr>
            <p:cNvSpPr txBox="1"/>
            <p:nvPr/>
          </p:nvSpPr>
          <p:spPr>
            <a:xfrm>
              <a:off x="427828" y="2362621"/>
              <a:ext cx="1997265" cy="738664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1400" b="1" noProof="1">
                  <a:solidFill>
                    <a:schemeClr val="accent5"/>
                  </a:solidFill>
                </a:rPr>
                <a:t>7. Accommodationg pre-submission peer review and modified pre-prints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16148D-B2DD-B14B-AF1E-B4D002F80D78}"/>
                </a:ext>
              </a:extLst>
            </p:cNvPr>
            <p:cNvSpPr txBox="1"/>
            <p:nvPr/>
          </p:nvSpPr>
          <p:spPr>
            <a:xfrm>
              <a:off x="427828" y="1587091"/>
              <a:ext cx="1816493" cy="307777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1400" b="1" noProof="1">
                  <a:solidFill>
                    <a:schemeClr val="accent6"/>
                  </a:solidFill>
                </a:rPr>
                <a:t>8. Conclusions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F43E5D-9E80-0D4A-98C6-AE64778E102B}"/>
                </a:ext>
              </a:extLst>
            </p:cNvPr>
            <p:cNvSpPr txBox="1"/>
            <p:nvPr/>
          </p:nvSpPr>
          <p:spPr>
            <a:xfrm>
              <a:off x="3217759" y="4476750"/>
              <a:ext cx="1816492" cy="307777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r"/>
              <a:r>
                <a:rPr lang="en-US" sz="1400" b="1" noProof="1">
                  <a:solidFill>
                    <a:schemeClr val="accent1"/>
                  </a:solidFill>
                </a:rPr>
                <a:t>5. Pre-prints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0363AEF-F7AB-4241-8263-F4103A9C1A38}"/>
                </a:ext>
              </a:extLst>
            </p:cNvPr>
            <p:cNvSpPr txBox="1"/>
            <p:nvPr/>
          </p:nvSpPr>
          <p:spPr>
            <a:xfrm>
              <a:off x="3537144" y="505985"/>
              <a:ext cx="2429709" cy="435061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1400" b="1" noProof="1">
                  <a:solidFill>
                    <a:schemeClr val="accent4"/>
                  </a:solidFill>
                </a:rPr>
                <a:t>1. What is peer review?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36B8CE5-ABFB-4144-B899-F5F83EE85FA4}"/>
                </a:ext>
              </a:extLst>
            </p:cNvPr>
            <p:cNvSpPr txBox="1"/>
            <p:nvPr/>
          </p:nvSpPr>
          <p:spPr>
            <a:xfrm>
              <a:off x="6172200" y="3420130"/>
              <a:ext cx="2366451" cy="52322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1400" b="1" noProof="1">
                  <a:solidFill>
                    <a:schemeClr val="tx1">
                      <a:lumMod val="75000"/>
                    </a:schemeClr>
                  </a:solidFill>
                </a:rPr>
                <a:t>4. Professional pre-submission peer review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2A8BB66-06CC-D44E-9908-B38E03FC0205}"/>
                </a:ext>
              </a:extLst>
            </p:cNvPr>
            <p:cNvSpPr txBox="1"/>
            <p:nvPr/>
          </p:nvSpPr>
          <p:spPr>
            <a:xfrm>
              <a:off x="427828" y="3787973"/>
              <a:ext cx="2232450" cy="307777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1400" b="1" noProof="1">
                  <a:solidFill>
                    <a:schemeClr val="accent3"/>
                  </a:solidFill>
                </a:rPr>
                <a:t>6. How can journals benefit?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1B5036A-CEBC-1E43-88C7-EB5080E86A0A}"/>
                </a:ext>
              </a:extLst>
            </p:cNvPr>
            <p:cNvSpPr txBox="1"/>
            <p:nvPr/>
          </p:nvSpPr>
          <p:spPr>
            <a:xfrm>
              <a:off x="6172200" y="2341884"/>
              <a:ext cx="2456355" cy="52322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1400" b="1" noProof="1">
                  <a:solidFill>
                    <a:schemeClr val="tx2"/>
                  </a:solidFill>
                </a:rPr>
                <a:t>3. Concept of pre-submission peer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07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2145" y="2132760"/>
            <a:ext cx="2630023" cy="782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Peer review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A8C03A-D2BC-224A-ACC8-CEACE0860FB1}"/>
              </a:ext>
            </a:extLst>
          </p:cNvPr>
          <p:cNvSpPr txBox="1"/>
          <p:nvPr/>
        </p:nvSpPr>
        <p:spPr>
          <a:xfrm>
            <a:off x="7706531" y="2446659"/>
            <a:ext cx="136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Identify weakness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80B139-5AA3-8243-B184-C1C85C010B18}"/>
              </a:ext>
            </a:extLst>
          </p:cNvPr>
          <p:cNvSpPr txBox="1"/>
          <p:nvPr/>
        </p:nvSpPr>
        <p:spPr>
          <a:xfrm>
            <a:off x="7687477" y="1424648"/>
            <a:ext cx="1454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Scientific integrity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E91444-4AF9-4F4D-858D-F531072CD40E}"/>
              </a:ext>
            </a:extLst>
          </p:cNvPr>
          <p:cNvGrpSpPr/>
          <p:nvPr/>
        </p:nvGrpSpPr>
        <p:grpSpPr>
          <a:xfrm>
            <a:off x="603504" y="490711"/>
            <a:ext cx="8192628" cy="4162078"/>
            <a:chOff x="603504" y="490711"/>
            <a:chExt cx="8192628" cy="4162078"/>
          </a:xfrm>
        </p:grpSpPr>
        <p:pic>
          <p:nvPicPr>
            <p:cNvPr id="1026" name="Picture 2" descr="In the shoes of a peer-reviewer - EFPSA">
              <a:extLst>
                <a:ext uri="{FF2B5EF4-FFF2-40B4-BE49-F238E27FC236}">
                  <a16:creationId xmlns:a16="http://schemas.microsoft.com/office/drawing/2014/main" id="{CF862606-BF2A-684F-924B-F2961641F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9" r="11396" b="20360"/>
            <a:stretch/>
          </p:blipFill>
          <p:spPr bwMode="auto">
            <a:xfrm>
              <a:off x="3376821" y="490711"/>
              <a:ext cx="5419311" cy="4162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603504" y="2153986"/>
              <a:ext cx="3586843" cy="238626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/>
            <a:p>
              <a:pPr marL="114300" lvl="0">
                <a:lnSpc>
                  <a:spcPct val="90000"/>
                </a:lnSpc>
                <a:spcAft>
                  <a:spcPts val="600"/>
                </a:spcAft>
              </a:pPr>
              <a:endParaRPr lang="en-US" sz="14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72A013-A5ED-9D4C-9398-7F9CAED57EB5}"/>
                </a:ext>
              </a:extLst>
            </p:cNvPr>
            <p:cNvSpPr txBox="1"/>
            <p:nvPr/>
          </p:nvSpPr>
          <p:spPr>
            <a:xfrm rot="19130661">
              <a:off x="5089451" y="3013930"/>
              <a:ext cx="21929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libri" panose="020F0502020204030204" pitchFamily="34" charset="0"/>
                  <a:ea typeface="Ayuthaya" pitchFamily="2" charset="-34"/>
                  <a:cs typeface="Calibri" panose="020F0502020204030204" pitchFamily="34" charset="0"/>
                </a:rPr>
                <a:t>Editor sends it to the experts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8A4F2B-B98F-C441-BF04-0FFFC8D1132F}"/>
                </a:ext>
              </a:extLst>
            </p:cNvPr>
            <p:cNvSpPr txBox="1"/>
            <p:nvPr/>
          </p:nvSpPr>
          <p:spPr>
            <a:xfrm>
              <a:off x="3385767" y="4319520"/>
              <a:ext cx="23724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libri" panose="020F0502020204030204" pitchFamily="34" charset="0"/>
                  <a:ea typeface="Ayuthaya" pitchFamily="2" charset="-34"/>
                  <a:cs typeface="Calibri" panose="020F0502020204030204" pitchFamily="34" charset="0"/>
                </a:rPr>
                <a:t>Author submits to the journal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8AA503-6B76-AF49-8CAF-0FFED2E3C669}"/>
                </a:ext>
              </a:extLst>
            </p:cNvPr>
            <p:cNvSpPr txBox="1"/>
            <p:nvPr/>
          </p:nvSpPr>
          <p:spPr>
            <a:xfrm>
              <a:off x="7013968" y="3928648"/>
              <a:ext cx="16728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libri" panose="020F0502020204030204" pitchFamily="34" charset="0"/>
                  <a:ea typeface="Ayuthaya" pitchFamily="2" charset="-34"/>
                  <a:cs typeface="Calibri" panose="020F0502020204030204" pitchFamily="34" charset="0"/>
                </a:rPr>
                <a:t>Refines the manuscript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8CF71C-C4D8-744F-8AB9-F6D1DFB32BC4}"/>
                </a:ext>
              </a:extLst>
            </p:cNvPr>
            <p:cNvSpPr txBox="1"/>
            <p:nvPr/>
          </p:nvSpPr>
          <p:spPr>
            <a:xfrm>
              <a:off x="6819364" y="983794"/>
              <a:ext cx="8349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libri" panose="020F0502020204030204" pitchFamily="34" charset="0"/>
                  <a:ea typeface="Ayuthaya" pitchFamily="2" charset="-34"/>
                  <a:cs typeface="Calibri" panose="020F0502020204030204" pitchFamily="34" charset="0"/>
                </a:rPr>
                <a:t>Reliability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07863A-94F9-4E43-938D-A6AE85B8D2F4}"/>
                </a:ext>
              </a:extLst>
            </p:cNvPr>
            <p:cNvSpPr txBox="1"/>
            <p:nvPr/>
          </p:nvSpPr>
          <p:spPr>
            <a:xfrm>
              <a:off x="5758233" y="983794"/>
              <a:ext cx="1255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libri" panose="020F0502020204030204" pitchFamily="34" charset="0"/>
                  <a:ea typeface="Ayuthaya" pitchFamily="2" charset="-34"/>
                  <a:cs typeface="Calibri" panose="020F0502020204030204" pitchFamily="34" charset="0"/>
                </a:rPr>
                <a:t>Reproducibility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F98318-CE75-A74E-BBD6-41B05071675B}"/>
                </a:ext>
              </a:extLst>
            </p:cNvPr>
            <p:cNvSpPr txBox="1"/>
            <p:nvPr/>
          </p:nvSpPr>
          <p:spPr>
            <a:xfrm>
              <a:off x="4812531" y="1005129"/>
              <a:ext cx="9133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libri" panose="020F0502020204030204" pitchFamily="34" charset="0"/>
                  <a:ea typeface="Ayuthaya" pitchFamily="2" charset="-34"/>
                  <a:cs typeface="Calibri" panose="020F0502020204030204" pitchFamily="34" charset="0"/>
                </a:rPr>
                <a:t>Objectivity</a:t>
              </a:r>
            </a:p>
          </p:txBody>
        </p:sp>
        <p:sp>
          <p:nvSpPr>
            <p:cNvPr id="2" name="5-point Star 1">
              <a:extLst>
                <a:ext uri="{FF2B5EF4-FFF2-40B4-BE49-F238E27FC236}">
                  <a16:creationId xmlns:a16="http://schemas.microsoft.com/office/drawing/2014/main" id="{3653AB92-9127-8848-91BF-40B99F7351F4}"/>
                </a:ext>
              </a:extLst>
            </p:cNvPr>
            <p:cNvSpPr/>
            <p:nvPr/>
          </p:nvSpPr>
          <p:spPr>
            <a:xfrm>
              <a:off x="1678634" y="741790"/>
              <a:ext cx="3070028" cy="2599312"/>
            </a:xfrm>
            <a:prstGeom prst="star5">
              <a:avLst/>
            </a:prstGeom>
            <a:pattFill prst="pct20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ea typeface="Ayuthaya" pitchFamily="2" charset="-34"/>
                  <a:cs typeface="Cordia New" panose="020B0304020202020204" pitchFamily="34" charset="-34"/>
                </a:rPr>
                <a:t>Not every paper is published</a:t>
              </a:r>
            </a:p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9BD0782-3A6E-104D-8A61-20B0D9B3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38599" cy="60619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chemeClr val="bg1"/>
                </a:solidFill>
              </a:rPr>
              <a:t>Conventional peer review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3332BE-FB90-4349-AFCB-BF643B0A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FBBF4D-F832-4B31-994C-952DD1846D2B}"/>
              </a:ext>
            </a:extLst>
          </p:cNvPr>
          <p:cNvGrpSpPr/>
          <p:nvPr/>
        </p:nvGrpSpPr>
        <p:grpSpPr>
          <a:xfrm>
            <a:off x="1194410" y="1132801"/>
            <a:ext cx="2549095" cy="804066"/>
            <a:chOff x="1053222" y="2422176"/>
            <a:chExt cx="3410394" cy="10720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20672D-8148-454D-BC6C-5B52AC29BDCE}"/>
                </a:ext>
              </a:extLst>
            </p:cNvPr>
            <p:cNvSpPr/>
            <p:nvPr/>
          </p:nvSpPr>
          <p:spPr>
            <a:xfrm>
              <a:off x="1091230" y="2878711"/>
              <a:ext cx="3372386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200" dirty="0"/>
                <a:t>The reviewer’s identity is not disclosed to the authors</a:t>
              </a:r>
              <a:r>
                <a:rPr lang="en-IN" sz="1200" dirty="0"/>
                <a:t> </a:t>
              </a:r>
              <a:endParaRPr lang="en-US" sz="1200" noProof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BF1E56-7626-4D20-A2E7-2C2C82396B97}"/>
                </a:ext>
              </a:extLst>
            </p:cNvPr>
            <p:cNvSpPr/>
            <p:nvPr/>
          </p:nvSpPr>
          <p:spPr>
            <a:xfrm>
              <a:off x="1053222" y="2422176"/>
              <a:ext cx="3410394" cy="45140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cap="all" noProof="1">
                  <a:solidFill>
                    <a:schemeClr val="accent6">
                      <a:lumMod val="75000"/>
                    </a:schemeClr>
                  </a:solidFill>
                </a:rPr>
                <a:t>Single blind peer review</a:t>
              </a:r>
              <a:endParaRPr lang="en-US" sz="1600" b="1" cap="all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921E3A-5DC1-48E1-A7C2-DED13717D87A}"/>
              </a:ext>
            </a:extLst>
          </p:cNvPr>
          <p:cNvGrpSpPr/>
          <p:nvPr/>
        </p:nvGrpSpPr>
        <p:grpSpPr>
          <a:xfrm>
            <a:off x="1194410" y="2253497"/>
            <a:ext cx="2417283" cy="710293"/>
            <a:chOff x="1364354" y="2422176"/>
            <a:chExt cx="2351514" cy="9470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7A6DFE-0DAC-4AE2-9D8A-73E56C336F5C}"/>
                </a:ext>
              </a:extLst>
            </p:cNvPr>
            <p:cNvSpPr/>
            <p:nvPr/>
          </p:nvSpPr>
          <p:spPr>
            <a:xfrm>
              <a:off x="1398400" y="2753679"/>
              <a:ext cx="2317468" cy="615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200" dirty="0"/>
                <a:t>Author and the reviewer know the identity of each other</a:t>
              </a:r>
              <a:r>
                <a:rPr lang="en-IN" sz="1200" dirty="0"/>
                <a:t> </a:t>
              </a:r>
              <a:endParaRPr lang="en-US" sz="1200" noProof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143939-DAE3-43F7-9DA1-C17FA70CDBFE}"/>
                </a:ext>
              </a:extLst>
            </p:cNvPr>
            <p:cNvSpPr/>
            <p:nvPr/>
          </p:nvSpPr>
          <p:spPr>
            <a:xfrm>
              <a:off x="1364354" y="2422176"/>
              <a:ext cx="1809204" cy="45140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1600" b="1" cap="all" noProof="1">
                  <a:solidFill>
                    <a:schemeClr val="accent2">
                      <a:lumMod val="75000"/>
                    </a:schemeClr>
                  </a:solidFill>
                </a:rPr>
                <a:t>Open peer review</a:t>
              </a:r>
              <a:endParaRPr lang="en-US" sz="1600" b="1" cap="all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D739D0-27BD-47C7-9FC9-44662D12BD9A}"/>
              </a:ext>
            </a:extLst>
          </p:cNvPr>
          <p:cNvGrpSpPr/>
          <p:nvPr/>
        </p:nvGrpSpPr>
        <p:grpSpPr>
          <a:xfrm>
            <a:off x="1172895" y="3433608"/>
            <a:ext cx="2671599" cy="805391"/>
            <a:chOff x="1614614" y="2396542"/>
            <a:chExt cx="2150733" cy="119581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B9E34E-1EB2-4DF7-87D9-D39675C3AD60}"/>
                </a:ext>
              </a:extLst>
            </p:cNvPr>
            <p:cNvSpPr/>
            <p:nvPr/>
          </p:nvSpPr>
          <p:spPr>
            <a:xfrm>
              <a:off x="1631934" y="2906894"/>
              <a:ext cx="2133413" cy="68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200" dirty="0"/>
                <a:t>Neither the author nor the reviewer is aware of each other</a:t>
              </a:r>
              <a:r>
                <a:rPr lang="en-IN" sz="1200" dirty="0"/>
                <a:t> </a:t>
              </a:r>
              <a:endParaRPr lang="en-US" sz="1200" noProof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BDFA60-F75B-412E-BD81-0426B4B5F23C}"/>
                </a:ext>
              </a:extLst>
            </p:cNvPr>
            <p:cNvSpPr/>
            <p:nvPr/>
          </p:nvSpPr>
          <p:spPr>
            <a:xfrm>
              <a:off x="1614614" y="2396542"/>
              <a:ext cx="2133413" cy="50267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cap="all" noProof="1">
                  <a:solidFill>
                    <a:schemeClr val="accent5">
                      <a:lumMod val="50000"/>
                    </a:schemeClr>
                  </a:solidFill>
                </a:rPr>
                <a:t>DOUBLE BLIND PEER REVIEW</a:t>
              </a:r>
              <a:endParaRPr lang="en-US" sz="1600" b="1" cap="all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9A825E-0407-F147-B201-2A8DA190E36B}"/>
              </a:ext>
            </a:extLst>
          </p:cNvPr>
          <p:cNvGrpSpPr/>
          <p:nvPr/>
        </p:nvGrpSpPr>
        <p:grpSpPr>
          <a:xfrm>
            <a:off x="246127" y="958075"/>
            <a:ext cx="810139" cy="3227350"/>
            <a:chOff x="-2885609" y="1933963"/>
            <a:chExt cx="1080185" cy="4303133"/>
          </a:xfrm>
        </p:grpSpPr>
        <p:sp>
          <p:nvSpPr>
            <p:cNvPr id="37" name="Circle">
              <a:extLst>
                <a:ext uri="{FF2B5EF4-FFF2-40B4-BE49-F238E27FC236}">
                  <a16:creationId xmlns:a16="http://schemas.microsoft.com/office/drawing/2014/main" id="{E6AACB40-25A7-314F-95AB-2A5A0F233C1C}"/>
                </a:ext>
              </a:extLst>
            </p:cNvPr>
            <p:cNvSpPr/>
            <p:nvPr/>
          </p:nvSpPr>
          <p:spPr>
            <a:xfrm>
              <a:off x="-2885609" y="1933963"/>
              <a:ext cx="1080185" cy="10801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endParaRPr sz="2250" dirty="0">
                <a:solidFill>
                  <a:srgbClr val="FFC000"/>
                </a:solidFill>
              </a:endParaRPr>
            </a:p>
          </p:txBody>
        </p:sp>
        <p:sp>
          <p:nvSpPr>
            <p:cNvPr id="38" name="Circle">
              <a:extLst>
                <a:ext uri="{FF2B5EF4-FFF2-40B4-BE49-F238E27FC236}">
                  <a16:creationId xmlns:a16="http://schemas.microsoft.com/office/drawing/2014/main" id="{ACF790AC-5D1C-6D44-85C9-2ADC08A1F6D3}"/>
                </a:ext>
              </a:extLst>
            </p:cNvPr>
            <p:cNvSpPr/>
            <p:nvPr/>
          </p:nvSpPr>
          <p:spPr>
            <a:xfrm>
              <a:off x="-2885609" y="3416708"/>
              <a:ext cx="1080185" cy="10801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/>
            </a:p>
          </p:txBody>
        </p:sp>
        <p:sp>
          <p:nvSpPr>
            <p:cNvPr id="40" name="Circle">
              <a:extLst>
                <a:ext uri="{FF2B5EF4-FFF2-40B4-BE49-F238E27FC236}">
                  <a16:creationId xmlns:a16="http://schemas.microsoft.com/office/drawing/2014/main" id="{22C8D328-DA7E-7C4A-A636-C1368EA8EC54}"/>
                </a:ext>
              </a:extLst>
            </p:cNvPr>
            <p:cNvSpPr/>
            <p:nvPr/>
          </p:nvSpPr>
          <p:spPr>
            <a:xfrm>
              <a:off x="-2885609" y="5156909"/>
              <a:ext cx="1080185" cy="10801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/>
            </a:p>
          </p:txBody>
        </p:sp>
      </p:grpSp>
      <p:pic>
        <p:nvPicPr>
          <p:cNvPr id="1026" name="Picture 2" descr="6 Major Differences Between Busy People and Productive People | Lead Grow  Develop">
            <a:extLst>
              <a:ext uri="{FF2B5EF4-FFF2-40B4-BE49-F238E27FC236}">
                <a16:creationId xmlns:a16="http://schemas.microsoft.com/office/drawing/2014/main" id="{42C72CA9-2550-2D4D-8997-A2E984D2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91" y="1370325"/>
            <a:ext cx="3019898" cy="30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itle 32">
            <a:extLst>
              <a:ext uri="{FF2B5EF4-FFF2-40B4-BE49-F238E27FC236}">
                <a16:creationId xmlns:a16="http://schemas.microsoft.com/office/drawing/2014/main" id="{A46A0C1F-2B31-8E42-B045-D2A00DB937F5}"/>
              </a:ext>
            </a:extLst>
          </p:cNvPr>
          <p:cNvSpPr txBox="1">
            <a:spLocks/>
          </p:cNvSpPr>
          <p:nvPr/>
        </p:nvSpPr>
        <p:spPr>
          <a:xfrm>
            <a:off x="4044697" y="-1543"/>
            <a:ext cx="5098420" cy="60619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88A25DF-9C0A-6048-B213-ECBE81468A29}"/>
              </a:ext>
            </a:extLst>
          </p:cNvPr>
          <p:cNvSpPr/>
          <p:nvPr/>
        </p:nvSpPr>
        <p:spPr>
          <a:xfrm>
            <a:off x="7286021" y="1858315"/>
            <a:ext cx="1635380" cy="16047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20% of researchers perform 94% of peer review related tasks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9554B-5F71-E94F-A39C-5D2255D1A8B9}"/>
              </a:ext>
            </a:extLst>
          </p:cNvPr>
          <p:cNvSpPr txBox="1"/>
          <p:nvPr/>
        </p:nvSpPr>
        <p:spPr>
          <a:xfrm>
            <a:off x="4038600" y="606196"/>
            <a:ext cx="510451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Inherent limitations of the type of peer review</a:t>
            </a:r>
            <a:r>
              <a:rPr lang="en-IN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33643-6474-7F49-AF77-8BAE4F79B4AB}"/>
              </a:ext>
            </a:extLst>
          </p:cNvPr>
          <p:cNvSpPr txBox="1"/>
          <p:nvPr/>
        </p:nvSpPr>
        <p:spPr>
          <a:xfrm>
            <a:off x="4038599" y="4497169"/>
            <a:ext cx="510451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Inaccessibility of qualified reviewers who can spend enough time reviewing manuscripts</a:t>
            </a:r>
            <a:r>
              <a:rPr lang="en-IN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3332BE-FB90-4349-AFCB-BF643B0A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5" name="Title 32">
            <a:extLst>
              <a:ext uri="{FF2B5EF4-FFF2-40B4-BE49-F238E27FC236}">
                <a16:creationId xmlns:a16="http://schemas.microsoft.com/office/drawing/2014/main" id="{68098B86-6FEF-5741-BCD4-AFB37312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437" cy="606196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Concept of pre-submission peer review</a:t>
            </a:r>
            <a:br>
              <a:rPr lang="en-IN" sz="2200" b="1" dirty="0">
                <a:solidFill>
                  <a:schemeClr val="bg1"/>
                </a:solidFill>
              </a:rPr>
            </a:br>
            <a:endParaRPr lang="en-US" sz="2200" b="1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60FF6F-FAB7-6841-8A51-D9D03E58C134}"/>
              </a:ext>
            </a:extLst>
          </p:cNvPr>
          <p:cNvGrpSpPr/>
          <p:nvPr/>
        </p:nvGrpSpPr>
        <p:grpSpPr>
          <a:xfrm>
            <a:off x="564" y="1123950"/>
            <a:ext cx="9142873" cy="1651886"/>
            <a:chOff x="564" y="1123950"/>
            <a:chExt cx="9142873" cy="1651886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8A09D517-0483-3C4F-8F9F-DB935D229F47}"/>
                </a:ext>
              </a:extLst>
            </p:cNvPr>
            <p:cNvSpPr/>
            <p:nvPr/>
          </p:nvSpPr>
          <p:spPr>
            <a:xfrm>
              <a:off x="564" y="1135171"/>
              <a:ext cx="2522191" cy="164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56" extrusionOk="0">
                  <a:moveTo>
                    <a:pt x="14412" y="0"/>
                  </a:moveTo>
                  <a:cubicBezTo>
                    <a:pt x="12405" y="0"/>
                    <a:pt x="10599" y="1318"/>
                    <a:pt x="9331" y="3420"/>
                  </a:cubicBezTo>
                  <a:cubicBezTo>
                    <a:pt x="9229" y="3588"/>
                    <a:pt x="9130" y="3762"/>
                    <a:pt x="9035" y="3940"/>
                  </a:cubicBezTo>
                  <a:cubicBezTo>
                    <a:pt x="8985" y="4036"/>
                    <a:pt x="8934" y="4136"/>
                    <a:pt x="8885" y="4236"/>
                  </a:cubicBezTo>
                  <a:cubicBezTo>
                    <a:pt x="8789" y="4435"/>
                    <a:pt x="8687" y="4635"/>
                    <a:pt x="8572" y="4813"/>
                  </a:cubicBezTo>
                  <a:cubicBezTo>
                    <a:pt x="7315" y="6758"/>
                    <a:pt x="5580" y="7959"/>
                    <a:pt x="3661" y="7959"/>
                  </a:cubicBezTo>
                  <a:cubicBezTo>
                    <a:pt x="2316" y="7959"/>
                    <a:pt x="1063" y="7367"/>
                    <a:pt x="0" y="6345"/>
                  </a:cubicBezTo>
                  <a:lnTo>
                    <a:pt x="0" y="15113"/>
                  </a:lnTo>
                  <a:cubicBezTo>
                    <a:pt x="1063" y="14090"/>
                    <a:pt x="2316" y="13499"/>
                    <a:pt x="3661" y="13499"/>
                  </a:cubicBezTo>
                  <a:cubicBezTo>
                    <a:pt x="5580" y="13499"/>
                    <a:pt x="7317" y="14703"/>
                    <a:pt x="8572" y="16644"/>
                  </a:cubicBezTo>
                  <a:cubicBezTo>
                    <a:pt x="8687" y="16823"/>
                    <a:pt x="8786" y="17018"/>
                    <a:pt x="8885" y="17222"/>
                  </a:cubicBezTo>
                  <a:cubicBezTo>
                    <a:pt x="8934" y="17321"/>
                    <a:pt x="8985" y="17421"/>
                    <a:pt x="9035" y="17517"/>
                  </a:cubicBezTo>
                  <a:cubicBezTo>
                    <a:pt x="9130" y="17695"/>
                    <a:pt x="9229" y="17866"/>
                    <a:pt x="9331" y="18037"/>
                  </a:cubicBezTo>
                  <a:cubicBezTo>
                    <a:pt x="10669" y="20257"/>
                    <a:pt x="12608" y="21600"/>
                    <a:pt x="14749" y="21443"/>
                  </a:cubicBezTo>
                  <a:cubicBezTo>
                    <a:pt x="18248" y="21187"/>
                    <a:pt x="21118" y="16833"/>
                    <a:pt x="21342" y="11436"/>
                  </a:cubicBezTo>
                  <a:cubicBezTo>
                    <a:pt x="21600" y="5187"/>
                    <a:pt x="18398" y="0"/>
                    <a:pt x="144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  <a:effectLst>
              <a:innerShdw blurRad="63500" dist="508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38DD8367-C312-204A-B05A-34BE3C07A690}"/>
                </a:ext>
              </a:extLst>
            </p:cNvPr>
            <p:cNvSpPr/>
            <p:nvPr/>
          </p:nvSpPr>
          <p:spPr>
            <a:xfrm>
              <a:off x="1035776" y="1282887"/>
              <a:ext cx="1345229" cy="13452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4362317F-C4AD-5C48-8117-60D7F044ABEE}"/>
                </a:ext>
              </a:extLst>
            </p:cNvPr>
            <p:cNvSpPr/>
            <p:nvPr/>
          </p:nvSpPr>
          <p:spPr>
            <a:xfrm rot="10800000">
              <a:off x="6621246" y="1123950"/>
              <a:ext cx="2522191" cy="164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56" extrusionOk="0">
                  <a:moveTo>
                    <a:pt x="14412" y="0"/>
                  </a:moveTo>
                  <a:cubicBezTo>
                    <a:pt x="12405" y="0"/>
                    <a:pt x="10599" y="1318"/>
                    <a:pt x="9331" y="3420"/>
                  </a:cubicBezTo>
                  <a:cubicBezTo>
                    <a:pt x="9229" y="3588"/>
                    <a:pt x="9130" y="3762"/>
                    <a:pt x="9035" y="3940"/>
                  </a:cubicBezTo>
                  <a:cubicBezTo>
                    <a:pt x="8985" y="4036"/>
                    <a:pt x="8934" y="4136"/>
                    <a:pt x="8885" y="4236"/>
                  </a:cubicBezTo>
                  <a:cubicBezTo>
                    <a:pt x="8789" y="4435"/>
                    <a:pt x="8687" y="4635"/>
                    <a:pt x="8572" y="4813"/>
                  </a:cubicBezTo>
                  <a:cubicBezTo>
                    <a:pt x="7315" y="6758"/>
                    <a:pt x="5580" y="7959"/>
                    <a:pt x="3661" y="7959"/>
                  </a:cubicBezTo>
                  <a:cubicBezTo>
                    <a:pt x="2316" y="7959"/>
                    <a:pt x="1063" y="7367"/>
                    <a:pt x="0" y="6345"/>
                  </a:cubicBezTo>
                  <a:lnTo>
                    <a:pt x="0" y="15113"/>
                  </a:lnTo>
                  <a:cubicBezTo>
                    <a:pt x="1063" y="14090"/>
                    <a:pt x="2316" y="13499"/>
                    <a:pt x="3661" y="13499"/>
                  </a:cubicBezTo>
                  <a:cubicBezTo>
                    <a:pt x="5580" y="13499"/>
                    <a:pt x="7317" y="14703"/>
                    <a:pt x="8572" y="16644"/>
                  </a:cubicBezTo>
                  <a:cubicBezTo>
                    <a:pt x="8687" y="16823"/>
                    <a:pt x="8786" y="17018"/>
                    <a:pt x="8885" y="17222"/>
                  </a:cubicBezTo>
                  <a:cubicBezTo>
                    <a:pt x="8934" y="17321"/>
                    <a:pt x="8985" y="17421"/>
                    <a:pt x="9035" y="17517"/>
                  </a:cubicBezTo>
                  <a:cubicBezTo>
                    <a:pt x="9130" y="17695"/>
                    <a:pt x="9229" y="17866"/>
                    <a:pt x="9331" y="18037"/>
                  </a:cubicBezTo>
                  <a:cubicBezTo>
                    <a:pt x="10669" y="20257"/>
                    <a:pt x="12608" y="21600"/>
                    <a:pt x="14749" y="21443"/>
                  </a:cubicBezTo>
                  <a:cubicBezTo>
                    <a:pt x="18248" y="21187"/>
                    <a:pt x="21118" y="16833"/>
                    <a:pt x="21342" y="11436"/>
                  </a:cubicBezTo>
                  <a:cubicBezTo>
                    <a:pt x="21600" y="5187"/>
                    <a:pt x="18398" y="0"/>
                    <a:pt x="144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  <a:effectLst>
              <a:innerShdw blurRad="63500" dist="508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2" name="Circle">
              <a:extLst>
                <a:ext uri="{FF2B5EF4-FFF2-40B4-BE49-F238E27FC236}">
                  <a16:creationId xmlns:a16="http://schemas.microsoft.com/office/drawing/2014/main" id="{D2F492FE-2261-3741-BCFE-C6E3B7EA211F}"/>
                </a:ext>
              </a:extLst>
            </p:cNvPr>
            <p:cNvSpPr/>
            <p:nvPr/>
          </p:nvSpPr>
          <p:spPr>
            <a:xfrm rot="10800000">
              <a:off x="6762996" y="1271671"/>
              <a:ext cx="1345229" cy="13452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AEC906-D54C-4EB5-ADF4-D57912BD51EE}"/>
                </a:ext>
              </a:extLst>
            </p:cNvPr>
            <p:cNvSpPr/>
            <p:nvPr/>
          </p:nvSpPr>
          <p:spPr>
            <a:xfrm>
              <a:off x="5528638" y="1755446"/>
              <a:ext cx="872162" cy="369332"/>
            </a:xfrm>
            <a:prstGeom prst="rect">
              <a:avLst/>
            </a:prstGeom>
          </p:spPr>
          <p:txBody>
            <a:bodyPr wrap="none" lIns="0" rIns="0" anchor="b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Preprints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4D345A-A169-4BB2-83F2-44DBCF412529}"/>
                </a:ext>
              </a:extLst>
            </p:cNvPr>
            <p:cNvSpPr/>
            <p:nvPr/>
          </p:nvSpPr>
          <p:spPr>
            <a:xfrm>
              <a:off x="2750708" y="1424528"/>
              <a:ext cx="1614517" cy="923330"/>
            </a:xfrm>
            <a:prstGeom prst="rect">
              <a:avLst/>
            </a:prstGeom>
          </p:spPr>
          <p:txBody>
            <a:bodyPr wrap="square" lIns="0" rIns="0" anchor="b">
              <a:spAutoFit/>
            </a:bodyPr>
            <a:lstStyle/>
            <a:p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Professional pre-submission peer review </a:t>
              </a:r>
            </a:p>
          </p:txBody>
        </p:sp>
        <p:pic>
          <p:nvPicPr>
            <p:cNvPr id="5" name="Graphic 4" descr="Raised hand">
              <a:extLst>
                <a:ext uri="{FF2B5EF4-FFF2-40B4-BE49-F238E27FC236}">
                  <a16:creationId xmlns:a16="http://schemas.microsoft.com/office/drawing/2014/main" id="{D7256A64-5F28-4E28-A85E-0A6ED8A2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65490" y="1601380"/>
              <a:ext cx="685800" cy="685800"/>
            </a:xfrm>
            <a:prstGeom prst="rect">
              <a:avLst/>
            </a:prstGeom>
          </p:spPr>
        </p:pic>
        <p:pic>
          <p:nvPicPr>
            <p:cNvPr id="10" name="Graphic 9" descr="Magnifying glass">
              <a:extLst>
                <a:ext uri="{FF2B5EF4-FFF2-40B4-BE49-F238E27FC236}">
                  <a16:creationId xmlns:a16="http://schemas.microsoft.com/office/drawing/2014/main" id="{C2BDB00A-5840-48F2-8408-6B352AD5B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06280" y="1662058"/>
              <a:ext cx="685800" cy="685800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D1D82D9-5C9D-804D-B5E8-92659FE5E806}"/>
              </a:ext>
            </a:extLst>
          </p:cNvPr>
          <p:cNvSpPr/>
          <p:nvPr/>
        </p:nvSpPr>
        <p:spPr>
          <a:xfrm>
            <a:off x="0" y="3562350"/>
            <a:ext cx="9143437" cy="10394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Helps reduce the burden of the journal’s peer review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Occurs before a manuscript is submitted to a journal for peer review</a:t>
            </a:r>
            <a:endParaRPr lang="en-IN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Initial peer review is conducted independently of the journal</a:t>
            </a:r>
          </a:p>
        </p:txBody>
      </p:sp>
    </p:spTree>
    <p:extLst>
      <p:ext uri="{BB962C8B-B14F-4D97-AF65-F5344CB8AC3E}">
        <p14:creationId xmlns:p14="http://schemas.microsoft.com/office/powerpoint/2010/main" val="87925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3332BE-FB90-4349-AFCB-BF643B0A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D7D6D0-2797-4719-B027-10523A4AD976}"/>
              </a:ext>
            </a:extLst>
          </p:cNvPr>
          <p:cNvGrpSpPr/>
          <p:nvPr/>
        </p:nvGrpSpPr>
        <p:grpSpPr>
          <a:xfrm>
            <a:off x="2667000" y="971550"/>
            <a:ext cx="3259992" cy="3259992"/>
            <a:chOff x="3791744" y="1890656"/>
            <a:chExt cx="4346656" cy="4346656"/>
          </a:xfrm>
        </p:grpSpPr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A9FC9443-F63F-0F40-9432-91F50C5BA167}"/>
                </a:ext>
              </a:extLst>
            </p:cNvPr>
            <p:cNvSpPr/>
            <p:nvPr/>
          </p:nvSpPr>
          <p:spPr>
            <a:xfrm>
              <a:off x="3791744" y="1890656"/>
              <a:ext cx="2620667" cy="166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08" extrusionOk="0">
                  <a:moveTo>
                    <a:pt x="21374" y="7446"/>
                  </a:moveTo>
                  <a:cubicBezTo>
                    <a:pt x="21507" y="6792"/>
                    <a:pt x="21071" y="6221"/>
                    <a:pt x="20696" y="6560"/>
                  </a:cubicBezTo>
                  <a:cubicBezTo>
                    <a:pt x="19701" y="7464"/>
                    <a:pt x="18547" y="7982"/>
                    <a:pt x="17319" y="7982"/>
                  </a:cubicBezTo>
                  <a:cubicBezTo>
                    <a:pt x="15551" y="7982"/>
                    <a:pt x="13943" y="6914"/>
                    <a:pt x="12735" y="5163"/>
                  </a:cubicBezTo>
                  <a:cubicBezTo>
                    <a:pt x="12523" y="4856"/>
                    <a:pt x="12333" y="4510"/>
                    <a:pt x="12157" y="4145"/>
                  </a:cubicBezTo>
                  <a:cubicBezTo>
                    <a:pt x="12126" y="4077"/>
                    <a:pt x="12092" y="4013"/>
                    <a:pt x="12058" y="3949"/>
                  </a:cubicBezTo>
                  <a:cubicBezTo>
                    <a:pt x="11965" y="3770"/>
                    <a:pt x="11868" y="3599"/>
                    <a:pt x="11769" y="3427"/>
                  </a:cubicBezTo>
                  <a:cubicBezTo>
                    <a:pt x="10487" y="1248"/>
                    <a:pt x="8638" y="-92"/>
                    <a:pt x="6594" y="4"/>
                  </a:cubicBezTo>
                  <a:cubicBezTo>
                    <a:pt x="3004" y="169"/>
                    <a:pt x="87" y="4806"/>
                    <a:pt x="2" y="10486"/>
                  </a:cubicBezTo>
                  <a:cubicBezTo>
                    <a:pt x="-91" y="16549"/>
                    <a:pt x="2986" y="21508"/>
                    <a:pt x="6795" y="21508"/>
                  </a:cubicBezTo>
                  <a:cubicBezTo>
                    <a:pt x="8759" y="21508"/>
                    <a:pt x="10527" y="20190"/>
                    <a:pt x="11769" y="18078"/>
                  </a:cubicBezTo>
                  <a:cubicBezTo>
                    <a:pt x="11868" y="17910"/>
                    <a:pt x="11965" y="17735"/>
                    <a:pt x="12058" y="17557"/>
                  </a:cubicBezTo>
                  <a:cubicBezTo>
                    <a:pt x="12092" y="17492"/>
                    <a:pt x="12123" y="17425"/>
                    <a:pt x="12157" y="17360"/>
                  </a:cubicBezTo>
                  <a:cubicBezTo>
                    <a:pt x="12333" y="16999"/>
                    <a:pt x="12523" y="16653"/>
                    <a:pt x="12735" y="16342"/>
                  </a:cubicBezTo>
                  <a:cubicBezTo>
                    <a:pt x="13943" y="14591"/>
                    <a:pt x="15553" y="13523"/>
                    <a:pt x="17319" y="13523"/>
                  </a:cubicBezTo>
                  <a:cubicBezTo>
                    <a:pt x="18549" y="13523"/>
                    <a:pt x="19703" y="14041"/>
                    <a:pt x="20696" y="14945"/>
                  </a:cubicBezTo>
                  <a:cubicBezTo>
                    <a:pt x="21071" y="15288"/>
                    <a:pt x="21509" y="14713"/>
                    <a:pt x="21374" y="14059"/>
                  </a:cubicBezTo>
                  <a:cubicBezTo>
                    <a:pt x="21159" y="13016"/>
                    <a:pt x="21044" y="11901"/>
                    <a:pt x="21044" y="10744"/>
                  </a:cubicBezTo>
                  <a:cubicBezTo>
                    <a:pt x="21044" y="9604"/>
                    <a:pt x="21161" y="8489"/>
                    <a:pt x="21374" y="74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  <a:effectLst>
              <a:innerShdw blurRad="63500" dist="508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698ADEA8-4AFE-F541-AACE-4D70C39E9270}"/>
                </a:ext>
              </a:extLst>
            </p:cNvPr>
            <p:cNvSpPr/>
            <p:nvPr/>
          </p:nvSpPr>
          <p:spPr>
            <a:xfrm>
              <a:off x="6473776" y="1890658"/>
              <a:ext cx="1664624" cy="262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99" extrusionOk="0">
                  <a:moveTo>
                    <a:pt x="14062" y="21374"/>
                  </a:moveTo>
                  <a:cubicBezTo>
                    <a:pt x="14716" y="21507"/>
                    <a:pt x="15287" y="21071"/>
                    <a:pt x="14948" y="20696"/>
                  </a:cubicBezTo>
                  <a:cubicBezTo>
                    <a:pt x="14044" y="19701"/>
                    <a:pt x="13526" y="18547"/>
                    <a:pt x="13526" y="17319"/>
                  </a:cubicBezTo>
                  <a:cubicBezTo>
                    <a:pt x="13526" y="15551"/>
                    <a:pt x="14594" y="13943"/>
                    <a:pt x="16345" y="12735"/>
                  </a:cubicBezTo>
                  <a:cubicBezTo>
                    <a:pt x="16652" y="12523"/>
                    <a:pt x="16998" y="12333"/>
                    <a:pt x="17363" y="12157"/>
                  </a:cubicBezTo>
                  <a:cubicBezTo>
                    <a:pt x="17431" y="12126"/>
                    <a:pt x="17495" y="12092"/>
                    <a:pt x="17559" y="12058"/>
                  </a:cubicBezTo>
                  <a:cubicBezTo>
                    <a:pt x="17738" y="11965"/>
                    <a:pt x="17909" y="11868"/>
                    <a:pt x="18081" y="11769"/>
                  </a:cubicBezTo>
                  <a:cubicBezTo>
                    <a:pt x="20260" y="10487"/>
                    <a:pt x="21600" y="8638"/>
                    <a:pt x="21504" y="6594"/>
                  </a:cubicBezTo>
                  <a:cubicBezTo>
                    <a:pt x="21339" y="3004"/>
                    <a:pt x="16702" y="87"/>
                    <a:pt x="11022" y="2"/>
                  </a:cubicBezTo>
                  <a:cubicBezTo>
                    <a:pt x="4959" y="-91"/>
                    <a:pt x="0" y="2986"/>
                    <a:pt x="0" y="6795"/>
                  </a:cubicBezTo>
                  <a:cubicBezTo>
                    <a:pt x="0" y="8759"/>
                    <a:pt x="1318" y="10527"/>
                    <a:pt x="3430" y="11769"/>
                  </a:cubicBezTo>
                  <a:cubicBezTo>
                    <a:pt x="3598" y="11868"/>
                    <a:pt x="3773" y="11965"/>
                    <a:pt x="3951" y="12058"/>
                  </a:cubicBezTo>
                  <a:cubicBezTo>
                    <a:pt x="4016" y="12092"/>
                    <a:pt x="4083" y="12123"/>
                    <a:pt x="4148" y="12157"/>
                  </a:cubicBezTo>
                  <a:cubicBezTo>
                    <a:pt x="4509" y="12333"/>
                    <a:pt x="4855" y="12523"/>
                    <a:pt x="5166" y="12735"/>
                  </a:cubicBezTo>
                  <a:cubicBezTo>
                    <a:pt x="6917" y="13943"/>
                    <a:pt x="7985" y="15553"/>
                    <a:pt x="7985" y="17319"/>
                  </a:cubicBezTo>
                  <a:cubicBezTo>
                    <a:pt x="7985" y="18549"/>
                    <a:pt x="7467" y="19703"/>
                    <a:pt x="6563" y="20696"/>
                  </a:cubicBezTo>
                  <a:cubicBezTo>
                    <a:pt x="6220" y="21071"/>
                    <a:pt x="6795" y="21509"/>
                    <a:pt x="7449" y="21374"/>
                  </a:cubicBezTo>
                  <a:cubicBezTo>
                    <a:pt x="8492" y="21159"/>
                    <a:pt x="9607" y="21044"/>
                    <a:pt x="10764" y="21044"/>
                  </a:cubicBezTo>
                  <a:cubicBezTo>
                    <a:pt x="11922" y="21044"/>
                    <a:pt x="13019" y="21159"/>
                    <a:pt x="14062" y="213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  <a:effectLst>
              <a:innerShdw blurRad="63500" dist="508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B16D0B2D-9AC6-5C4D-9D50-FEAFD0216E12}"/>
                </a:ext>
              </a:extLst>
            </p:cNvPr>
            <p:cNvSpPr/>
            <p:nvPr/>
          </p:nvSpPr>
          <p:spPr>
            <a:xfrm>
              <a:off x="5506033" y="4572688"/>
              <a:ext cx="2620667" cy="166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08" extrusionOk="0">
                  <a:moveTo>
                    <a:pt x="25" y="14062"/>
                  </a:moveTo>
                  <a:cubicBezTo>
                    <a:pt x="-108" y="14716"/>
                    <a:pt x="328" y="15287"/>
                    <a:pt x="703" y="14948"/>
                  </a:cubicBezTo>
                  <a:cubicBezTo>
                    <a:pt x="1698" y="14044"/>
                    <a:pt x="2852" y="13526"/>
                    <a:pt x="4080" y="13526"/>
                  </a:cubicBezTo>
                  <a:cubicBezTo>
                    <a:pt x="5848" y="13526"/>
                    <a:pt x="7456" y="14594"/>
                    <a:pt x="8664" y="16345"/>
                  </a:cubicBezTo>
                  <a:cubicBezTo>
                    <a:pt x="8876" y="16652"/>
                    <a:pt x="9066" y="16998"/>
                    <a:pt x="9242" y="17363"/>
                  </a:cubicBezTo>
                  <a:cubicBezTo>
                    <a:pt x="9273" y="17431"/>
                    <a:pt x="9307" y="17495"/>
                    <a:pt x="9341" y="17559"/>
                  </a:cubicBezTo>
                  <a:cubicBezTo>
                    <a:pt x="9434" y="17738"/>
                    <a:pt x="9531" y="17909"/>
                    <a:pt x="9630" y="18081"/>
                  </a:cubicBezTo>
                  <a:cubicBezTo>
                    <a:pt x="10912" y="20260"/>
                    <a:pt x="12761" y="21600"/>
                    <a:pt x="14805" y="21504"/>
                  </a:cubicBezTo>
                  <a:cubicBezTo>
                    <a:pt x="18395" y="21339"/>
                    <a:pt x="21312" y="16702"/>
                    <a:pt x="21397" y="11022"/>
                  </a:cubicBezTo>
                  <a:cubicBezTo>
                    <a:pt x="21490" y="4959"/>
                    <a:pt x="18413" y="0"/>
                    <a:pt x="14604" y="0"/>
                  </a:cubicBezTo>
                  <a:cubicBezTo>
                    <a:pt x="12640" y="0"/>
                    <a:pt x="10872" y="1318"/>
                    <a:pt x="9630" y="3430"/>
                  </a:cubicBezTo>
                  <a:cubicBezTo>
                    <a:pt x="9531" y="3598"/>
                    <a:pt x="9434" y="3773"/>
                    <a:pt x="9341" y="3951"/>
                  </a:cubicBezTo>
                  <a:cubicBezTo>
                    <a:pt x="9307" y="4016"/>
                    <a:pt x="9276" y="4083"/>
                    <a:pt x="9242" y="4148"/>
                  </a:cubicBezTo>
                  <a:cubicBezTo>
                    <a:pt x="9066" y="4509"/>
                    <a:pt x="8876" y="4855"/>
                    <a:pt x="8664" y="5166"/>
                  </a:cubicBezTo>
                  <a:cubicBezTo>
                    <a:pt x="7456" y="6917"/>
                    <a:pt x="5846" y="7985"/>
                    <a:pt x="4080" y="7985"/>
                  </a:cubicBezTo>
                  <a:cubicBezTo>
                    <a:pt x="2850" y="7985"/>
                    <a:pt x="1696" y="7467"/>
                    <a:pt x="703" y="6563"/>
                  </a:cubicBezTo>
                  <a:cubicBezTo>
                    <a:pt x="328" y="6220"/>
                    <a:pt x="-110" y="6795"/>
                    <a:pt x="25" y="7449"/>
                  </a:cubicBezTo>
                  <a:cubicBezTo>
                    <a:pt x="240" y="8492"/>
                    <a:pt x="355" y="9607"/>
                    <a:pt x="355" y="10764"/>
                  </a:cubicBezTo>
                  <a:cubicBezTo>
                    <a:pt x="355" y="11904"/>
                    <a:pt x="238" y="13019"/>
                    <a:pt x="25" y="14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  <a:effectLst>
              <a:innerShdw blurRad="63500" dist="508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D7D1F8CE-6793-9548-B9B6-AD16F0B7765B}"/>
                </a:ext>
              </a:extLst>
            </p:cNvPr>
            <p:cNvSpPr/>
            <p:nvPr/>
          </p:nvSpPr>
          <p:spPr>
            <a:xfrm>
              <a:off x="3791744" y="3604945"/>
              <a:ext cx="1664624" cy="262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99" extrusionOk="0">
                  <a:moveTo>
                    <a:pt x="7446" y="25"/>
                  </a:moveTo>
                  <a:cubicBezTo>
                    <a:pt x="6792" y="-108"/>
                    <a:pt x="6221" y="328"/>
                    <a:pt x="6560" y="703"/>
                  </a:cubicBezTo>
                  <a:cubicBezTo>
                    <a:pt x="7464" y="1698"/>
                    <a:pt x="7982" y="2852"/>
                    <a:pt x="7982" y="4080"/>
                  </a:cubicBezTo>
                  <a:cubicBezTo>
                    <a:pt x="7982" y="5848"/>
                    <a:pt x="6914" y="7456"/>
                    <a:pt x="5163" y="8664"/>
                  </a:cubicBezTo>
                  <a:cubicBezTo>
                    <a:pt x="4856" y="8876"/>
                    <a:pt x="4510" y="9066"/>
                    <a:pt x="4145" y="9242"/>
                  </a:cubicBezTo>
                  <a:cubicBezTo>
                    <a:pt x="4077" y="9273"/>
                    <a:pt x="4013" y="9307"/>
                    <a:pt x="3949" y="9341"/>
                  </a:cubicBezTo>
                  <a:cubicBezTo>
                    <a:pt x="3770" y="9434"/>
                    <a:pt x="3599" y="9531"/>
                    <a:pt x="3427" y="9630"/>
                  </a:cubicBezTo>
                  <a:cubicBezTo>
                    <a:pt x="1248" y="10912"/>
                    <a:pt x="-92" y="12761"/>
                    <a:pt x="4" y="14805"/>
                  </a:cubicBezTo>
                  <a:cubicBezTo>
                    <a:pt x="169" y="18395"/>
                    <a:pt x="4806" y="21312"/>
                    <a:pt x="10486" y="21397"/>
                  </a:cubicBezTo>
                  <a:cubicBezTo>
                    <a:pt x="16549" y="21490"/>
                    <a:pt x="21508" y="18413"/>
                    <a:pt x="21508" y="14604"/>
                  </a:cubicBezTo>
                  <a:cubicBezTo>
                    <a:pt x="21508" y="12640"/>
                    <a:pt x="20190" y="10872"/>
                    <a:pt x="18078" y="9630"/>
                  </a:cubicBezTo>
                  <a:cubicBezTo>
                    <a:pt x="17910" y="9531"/>
                    <a:pt x="17735" y="9434"/>
                    <a:pt x="17557" y="9341"/>
                  </a:cubicBezTo>
                  <a:cubicBezTo>
                    <a:pt x="17492" y="9307"/>
                    <a:pt x="17425" y="9276"/>
                    <a:pt x="17360" y="9242"/>
                  </a:cubicBezTo>
                  <a:cubicBezTo>
                    <a:pt x="16999" y="9066"/>
                    <a:pt x="16653" y="8876"/>
                    <a:pt x="16342" y="8664"/>
                  </a:cubicBezTo>
                  <a:cubicBezTo>
                    <a:pt x="14591" y="7456"/>
                    <a:pt x="13523" y="5846"/>
                    <a:pt x="13523" y="4080"/>
                  </a:cubicBezTo>
                  <a:cubicBezTo>
                    <a:pt x="13523" y="2850"/>
                    <a:pt x="14041" y="1696"/>
                    <a:pt x="14945" y="703"/>
                  </a:cubicBezTo>
                  <a:cubicBezTo>
                    <a:pt x="15288" y="328"/>
                    <a:pt x="14713" y="-110"/>
                    <a:pt x="14059" y="25"/>
                  </a:cubicBezTo>
                  <a:cubicBezTo>
                    <a:pt x="13016" y="240"/>
                    <a:pt x="11901" y="355"/>
                    <a:pt x="10744" y="355"/>
                  </a:cubicBezTo>
                  <a:cubicBezTo>
                    <a:pt x="9604" y="355"/>
                    <a:pt x="8489" y="240"/>
                    <a:pt x="7446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  <a:effectLst>
              <a:innerShdw blurRad="63500" dist="508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8" name="Circle">
              <a:extLst>
                <a:ext uri="{FF2B5EF4-FFF2-40B4-BE49-F238E27FC236}">
                  <a16:creationId xmlns:a16="http://schemas.microsoft.com/office/drawing/2014/main" id="{CB4E55ED-71B7-E34B-91C0-71B31D1D7475}"/>
                </a:ext>
              </a:extLst>
            </p:cNvPr>
            <p:cNvSpPr/>
            <p:nvPr/>
          </p:nvSpPr>
          <p:spPr>
            <a:xfrm>
              <a:off x="5063638" y="3162550"/>
              <a:ext cx="1810512" cy="18105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BC42A59B-2035-4848-B752-42597A313A45}"/>
                </a:ext>
              </a:extLst>
            </p:cNvPr>
            <p:cNvSpPr/>
            <p:nvPr/>
          </p:nvSpPr>
          <p:spPr>
            <a:xfrm>
              <a:off x="3929995" y="2056557"/>
              <a:ext cx="1365350" cy="136535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BA099F63-932E-774D-88FE-CA905D27BEB0}"/>
                </a:ext>
              </a:extLst>
            </p:cNvPr>
            <p:cNvSpPr/>
            <p:nvPr/>
          </p:nvSpPr>
          <p:spPr>
            <a:xfrm>
              <a:off x="6612028" y="2056557"/>
              <a:ext cx="1365350" cy="1365350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5" name="Circle">
              <a:extLst>
                <a:ext uri="{FF2B5EF4-FFF2-40B4-BE49-F238E27FC236}">
                  <a16:creationId xmlns:a16="http://schemas.microsoft.com/office/drawing/2014/main" id="{D956C769-9242-DD41-9204-71B5C70053ED}"/>
                </a:ext>
              </a:extLst>
            </p:cNvPr>
            <p:cNvSpPr/>
            <p:nvPr/>
          </p:nvSpPr>
          <p:spPr>
            <a:xfrm>
              <a:off x="6612028" y="4710940"/>
              <a:ext cx="1365350" cy="1365350"/>
            </a:xfrm>
            <a:prstGeom prst="ellipse">
              <a:avLst/>
            </a:prstGeom>
            <a:solidFill>
              <a:schemeClr val="accent5"/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6" name="Circle">
              <a:extLst>
                <a:ext uri="{FF2B5EF4-FFF2-40B4-BE49-F238E27FC236}">
                  <a16:creationId xmlns:a16="http://schemas.microsoft.com/office/drawing/2014/main" id="{B601502E-7719-2949-9B8E-D66E6B9B8D3E}"/>
                </a:ext>
              </a:extLst>
            </p:cNvPr>
            <p:cNvSpPr/>
            <p:nvPr/>
          </p:nvSpPr>
          <p:spPr>
            <a:xfrm>
              <a:off x="3929995" y="4710940"/>
              <a:ext cx="1365350" cy="1365350"/>
            </a:xfrm>
            <a:prstGeom prst="ellipse">
              <a:avLst/>
            </a:prstGeom>
            <a:solidFill>
              <a:schemeClr val="accent4"/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75A0AA-9F66-422C-915A-DA5D1687C97E}"/>
              </a:ext>
            </a:extLst>
          </p:cNvPr>
          <p:cNvGrpSpPr/>
          <p:nvPr/>
        </p:nvGrpSpPr>
        <p:grpSpPr>
          <a:xfrm>
            <a:off x="91127" y="737187"/>
            <a:ext cx="2742017" cy="1842552"/>
            <a:chOff x="1016033" y="1398511"/>
            <a:chExt cx="2483455" cy="24567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B9AB10-B773-4E69-8ECC-6BF6FD074EF9}"/>
                </a:ext>
              </a:extLst>
            </p:cNvPr>
            <p:cNvSpPr/>
            <p:nvPr/>
          </p:nvSpPr>
          <p:spPr>
            <a:xfrm>
              <a:off x="1207863" y="1905995"/>
              <a:ext cx="2291625" cy="194925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Service offered by writing and editing agencies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In this ‘active review’ process, the agency sends submission-ready manuscripts to subject matter experts and pays them for their time and efforts</a:t>
              </a:r>
              <a:endParaRPr lang="en-US" sz="1200" noProof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9704AA-2238-4267-A710-3F5913B7A0D1}"/>
                </a:ext>
              </a:extLst>
            </p:cNvPr>
            <p:cNvSpPr/>
            <p:nvPr/>
          </p:nvSpPr>
          <p:spPr>
            <a:xfrm>
              <a:off x="1016033" y="1398511"/>
              <a:ext cx="883884" cy="451405"/>
            </a:xfrm>
            <a:prstGeom prst="rect">
              <a:avLst/>
            </a:prstGeom>
          </p:spPr>
          <p:txBody>
            <a:bodyPr wrap="square" lIns="0" rIns="0" anchor="b">
              <a:spAutoFit/>
            </a:bodyPr>
            <a:lstStyle/>
            <a:p>
              <a:pPr algn="r"/>
              <a:r>
                <a:rPr lang="en-US" sz="1600" b="1" cap="all" noProof="1">
                  <a:solidFill>
                    <a:schemeClr val="accent3"/>
                  </a:solidFill>
                </a:rPr>
                <a:t>PROCESS</a:t>
              </a:r>
              <a:endParaRPr lang="en-US" sz="1600" b="1" cap="all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9604D-3FB9-4A49-97F8-59CE30FDC68D}"/>
              </a:ext>
            </a:extLst>
          </p:cNvPr>
          <p:cNvGrpSpPr/>
          <p:nvPr/>
        </p:nvGrpSpPr>
        <p:grpSpPr>
          <a:xfrm>
            <a:off x="6082360" y="737187"/>
            <a:ext cx="3055690" cy="2116150"/>
            <a:chOff x="8754887" y="1595774"/>
            <a:chExt cx="2804158" cy="28215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01057F-91C5-4C97-AFC7-C21E4F9073C5}"/>
                </a:ext>
              </a:extLst>
            </p:cNvPr>
            <p:cNvSpPr/>
            <p:nvPr/>
          </p:nvSpPr>
          <p:spPr>
            <a:xfrm>
              <a:off x="8754887" y="2221834"/>
              <a:ext cx="2804158" cy="219547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Guided by a defined checklist similar traditional journal peer review forms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Check compliance to journal requirements, novelty and significance, presentation of results, suitability of study design, ethical compliance, language quality, ethical considerations, statistics, methodology, logical flow</a:t>
              </a:r>
              <a:endParaRPr lang="en-US" sz="1200" noProof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96D996-2FED-4D35-9107-FF2BA319E0AF}"/>
                </a:ext>
              </a:extLst>
            </p:cNvPr>
            <p:cNvSpPr/>
            <p:nvPr/>
          </p:nvSpPr>
          <p:spPr>
            <a:xfrm>
              <a:off x="8754887" y="1595774"/>
              <a:ext cx="1678169" cy="451405"/>
            </a:xfrm>
            <a:prstGeom prst="rect">
              <a:avLst/>
            </a:prstGeom>
          </p:spPr>
          <p:txBody>
            <a:bodyPr wrap="square" lIns="0" rIns="0" anchor="b">
              <a:spAutoFit/>
            </a:bodyPr>
            <a:lstStyle/>
            <a:p>
              <a:r>
                <a:rPr lang="en-US" sz="1600" b="1" cap="all" noProof="1">
                  <a:solidFill>
                    <a:schemeClr val="accent1"/>
                  </a:solidFill>
                </a:rPr>
                <a:t>CKECKLIST</a:t>
              </a:r>
              <a:endParaRPr lang="en-US" sz="1600" b="1" cap="all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1C5EFA-9D5F-4BC4-BFB3-E6994756BBEB}"/>
              </a:ext>
            </a:extLst>
          </p:cNvPr>
          <p:cNvGrpSpPr/>
          <p:nvPr/>
        </p:nvGrpSpPr>
        <p:grpSpPr>
          <a:xfrm>
            <a:off x="5946" y="2767775"/>
            <a:ext cx="2658406" cy="1425013"/>
            <a:chOff x="876744" y="4579945"/>
            <a:chExt cx="2403349" cy="190001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FC073D-55EE-4BA9-8D8E-271ACB81FC53}"/>
                </a:ext>
              </a:extLst>
            </p:cNvPr>
            <p:cNvSpPr/>
            <p:nvPr/>
          </p:nvSpPr>
          <p:spPr>
            <a:xfrm>
              <a:off x="1085533" y="5125745"/>
              <a:ext cx="2194560" cy="1354218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Suitable for entry-level researchers or senior researchers who are busy with research tasks and may not spot minor data or language errors</a:t>
              </a:r>
              <a:r>
                <a:rPr lang="en-US" sz="1200" noProof="1"/>
                <a:t>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314CB0-25FB-4A4B-AB48-720A7BDA54F3}"/>
                </a:ext>
              </a:extLst>
            </p:cNvPr>
            <p:cNvSpPr/>
            <p:nvPr/>
          </p:nvSpPr>
          <p:spPr>
            <a:xfrm>
              <a:off x="876744" y="4579945"/>
              <a:ext cx="1029922" cy="451406"/>
            </a:xfrm>
            <a:prstGeom prst="rect">
              <a:avLst/>
            </a:prstGeom>
          </p:spPr>
          <p:txBody>
            <a:bodyPr wrap="square" lIns="0" rIns="0" anchor="b">
              <a:spAutoFit/>
            </a:bodyPr>
            <a:lstStyle/>
            <a:p>
              <a:pPr algn="r"/>
              <a:r>
                <a:rPr lang="en-US" sz="1600" b="1" cap="all" noProof="1">
                  <a:solidFill>
                    <a:schemeClr val="accent4"/>
                  </a:solidFill>
                </a:rPr>
                <a:t>SUITABILITY</a:t>
              </a:r>
              <a:endParaRPr lang="en-US" sz="1600" b="1" cap="all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F2093B-C39D-4D14-B6F6-0615A6A68F98}"/>
              </a:ext>
            </a:extLst>
          </p:cNvPr>
          <p:cNvGrpSpPr/>
          <p:nvPr/>
        </p:nvGrpSpPr>
        <p:grpSpPr>
          <a:xfrm>
            <a:off x="6066477" y="2842795"/>
            <a:ext cx="3102688" cy="1950158"/>
            <a:chOff x="8491084" y="4618638"/>
            <a:chExt cx="2582582" cy="260021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47E085E-EC32-493F-978C-CA6B4C95A957}"/>
                </a:ext>
              </a:extLst>
            </p:cNvPr>
            <p:cNvSpPr/>
            <p:nvPr/>
          </p:nvSpPr>
          <p:spPr>
            <a:xfrm>
              <a:off x="8525251" y="5064413"/>
              <a:ext cx="2548415" cy="215443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Performed by scholarly publishing professional with a much broader experience than subject specialization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Lacks in-depth scientific analysis</a:t>
              </a:r>
              <a:r>
                <a:rPr lang="en-IN" sz="1200" dirty="0"/>
                <a:t>  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Paid service</a:t>
              </a:r>
              <a:r>
                <a:rPr lang="en-IN" sz="1200" dirty="0"/>
                <a:t> 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The revised manuscript is not returned to the reviewer</a:t>
              </a:r>
              <a:r>
                <a:rPr lang="en-IN" sz="1200" dirty="0"/>
                <a:t> </a:t>
              </a:r>
              <a:endParaRPr lang="en-US" sz="1200" noProof="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5D7452-C9CA-4265-BE28-5BD9A94E230D}"/>
                </a:ext>
              </a:extLst>
            </p:cNvPr>
            <p:cNvSpPr/>
            <p:nvPr/>
          </p:nvSpPr>
          <p:spPr>
            <a:xfrm>
              <a:off x="8491084" y="4618638"/>
              <a:ext cx="912548" cy="451406"/>
            </a:xfrm>
            <a:prstGeom prst="rect">
              <a:avLst/>
            </a:prstGeom>
          </p:spPr>
          <p:txBody>
            <a:bodyPr wrap="none" lIns="0" rIns="0" anchor="b">
              <a:spAutoFit/>
            </a:bodyPr>
            <a:lstStyle/>
            <a:p>
              <a:r>
                <a:rPr lang="en-US" sz="1600" b="1" cap="all" noProof="1">
                  <a:solidFill>
                    <a:schemeClr val="accent5"/>
                  </a:solidFill>
                </a:rPr>
                <a:t>LIMITATIONS</a:t>
              </a:r>
              <a:endParaRPr lang="en-US" sz="1600" b="1" cap="all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32" name="Graphic 31" descr="Fire">
            <a:extLst>
              <a:ext uri="{FF2B5EF4-FFF2-40B4-BE49-F238E27FC236}">
                <a16:creationId xmlns:a16="http://schemas.microsoft.com/office/drawing/2014/main" id="{1F7BC5F4-3D9F-42BF-AD87-5D34F945B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5600" y="3255869"/>
            <a:ext cx="685800" cy="685800"/>
          </a:xfrm>
          <a:prstGeom prst="rect">
            <a:avLst/>
          </a:prstGeom>
        </p:spPr>
      </p:pic>
      <p:pic>
        <p:nvPicPr>
          <p:cNvPr id="35" name="Graphic 34" descr="Raised hand">
            <a:extLst>
              <a:ext uri="{FF2B5EF4-FFF2-40B4-BE49-F238E27FC236}">
                <a16:creationId xmlns:a16="http://schemas.microsoft.com/office/drawing/2014/main" id="{0DAE7F4A-1523-431C-9721-A9DCB15F8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3000" y="3255869"/>
            <a:ext cx="685800" cy="685800"/>
          </a:xfrm>
          <a:prstGeom prst="rect">
            <a:avLst/>
          </a:prstGeom>
        </p:spPr>
      </p:pic>
      <p:pic>
        <p:nvPicPr>
          <p:cNvPr id="36" name="Graphic 35" descr="Upward trend">
            <a:extLst>
              <a:ext uri="{FF2B5EF4-FFF2-40B4-BE49-F238E27FC236}">
                <a16:creationId xmlns:a16="http://schemas.microsoft.com/office/drawing/2014/main" id="{3EA64138-8546-47EC-96F8-8402714DB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5600" y="1200150"/>
            <a:ext cx="685800" cy="685800"/>
          </a:xfrm>
          <a:prstGeom prst="rect">
            <a:avLst/>
          </a:prstGeom>
        </p:spPr>
      </p:pic>
      <p:pic>
        <p:nvPicPr>
          <p:cNvPr id="37" name="Graphic 36" descr="Magnifying glass">
            <a:extLst>
              <a:ext uri="{FF2B5EF4-FFF2-40B4-BE49-F238E27FC236}">
                <a16:creationId xmlns:a16="http://schemas.microsoft.com/office/drawing/2014/main" id="{BFA51814-D995-4AE8-A081-671B10167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3000" y="1265082"/>
            <a:ext cx="685800" cy="685800"/>
          </a:xfrm>
          <a:prstGeom prst="rect">
            <a:avLst/>
          </a:prstGeom>
        </p:spPr>
      </p:pic>
      <p:pic>
        <p:nvPicPr>
          <p:cNvPr id="3" name="Graphic 2" descr="Repeat">
            <a:extLst>
              <a:ext uri="{FF2B5EF4-FFF2-40B4-BE49-F238E27FC236}">
                <a16:creationId xmlns:a16="http://schemas.microsoft.com/office/drawing/2014/main" id="{2BDDB764-FC8E-4D3E-AA40-4A755C86F9AF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3782917" y="2077629"/>
            <a:ext cx="1028700" cy="1028700"/>
          </a:xfrm>
          <a:prstGeom prst="rect">
            <a:avLst/>
          </a:prstGeom>
        </p:spPr>
      </p:pic>
      <p:sp>
        <p:nvSpPr>
          <p:cNvPr id="38" name="Title 32">
            <a:extLst>
              <a:ext uri="{FF2B5EF4-FFF2-40B4-BE49-F238E27FC236}">
                <a16:creationId xmlns:a16="http://schemas.microsoft.com/office/drawing/2014/main" id="{797FDEDC-2F7A-4C44-93CE-3130BAEA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437" cy="606196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Professional pre-submission peer review</a:t>
            </a:r>
            <a:br>
              <a:rPr lang="en-IN" sz="2200" b="1" dirty="0">
                <a:solidFill>
                  <a:schemeClr val="bg1"/>
                </a:solidFill>
              </a:rPr>
            </a:b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0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2A4A2-AC2B-F845-B6AE-18C23F1C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5DCFF-0FC3-5C4B-B9DB-AE6AF0F3E477}"/>
              </a:ext>
            </a:extLst>
          </p:cNvPr>
          <p:cNvSpPr txBox="1"/>
          <p:nvPr/>
        </p:nvSpPr>
        <p:spPr>
          <a:xfrm>
            <a:off x="2727125" y="2644090"/>
            <a:ext cx="877414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sz="900" b="1" noProof="1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0EB982-E39D-484B-A56C-6A50BE7DEC25}"/>
              </a:ext>
            </a:extLst>
          </p:cNvPr>
          <p:cNvSpPr txBox="1"/>
          <p:nvPr/>
        </p:nvSpPr>
        <p:spPr>
          <a:xfrm>
            <a:off x="3495721" y="2339037"/>
            <a:ext cx="877414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sz="900" b="1" noProof="1">
                <a:solidFill>
                  <a:schemeClr val="bg1"/>
                </a:solidFill>
              </a:rPr>
              <a:t>Disadvantages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72A481-B638-BE48-8445-6DBCCFB3666C}"/>
              </a:ext>
            </a:extLst>
          </p:cNvPr>
          <p:cNvSpPr txBox="1"/>
          <p:nvPr/>
        </p:nvSpPr>
        <p:spPr>
          <a:xfrm>
            <a:off x="4460237" y="2040645"/>
            <a:ext cx="877414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sz="900" b="1" noProof="1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5DF717-CC3B-AF46-B788-522FC08A2739}"/>
              </a:ext>
            </a:extLst>
          </p:cNvPr>
          <p:cNvSpPr txBox="1"/>
          <p:nvPr/>
        </p:nvSpPr>
        <p:spPr>
          <a:xfrm>
            <a:off x="5273858" y="1587984"/>
            <a:ext cx="877414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sz="900" b="1" noProof="1">
                <a:solidFill>
                  <a:schemeClr val="bg1"/>
                </a:solidFill>
              </a:rPr>
              <a:t>Advantages</a:t>
            </a:r>
          </a:p>
        </p:txBody>
      </p:sp>
      <p:grpSp>
        <p:nvGrpSpPr>
          <p:cNvPr id="5" name="Graphic 10" descr="Bullseye">
            <a:extLst>
              <a:ext uri="{FF2B5EF4-FFF2-40B4-BE49-F238E27FC236}">
                <a16:creationId xmlns:a16="http://schemas.microsoft.com/office/drawing/2014/main" id="{C86C7BE6-B92E-2144-A8BA-6A92BA9AD514}"/>
              </a:ext>
            </a:extLst>
          </p:cNvPr>
          <p:cNvGrpSpPr/>
          <p:nvPr/>
        </p:nvGrpSpPr>
        <p:grpSpPr>
          <a:xfrm>
            <a:off x="3692196" y="2022037"/>
            <a:ext cx="351437" cy="351437"/>
            <a:chOff x="4789364" y="3137261"/>
            <a:chExt cx="624776" cy="62477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BCDF3F-7AD2-4990-A5CD-9196A75E3F56}"/>
                </a:ext>
              </a:extLst>
            </p:cNvPr>
            <p:cNvSpPr/>
            <p:nvPr/>
          </p:nvSpPr>
          <p:spPr>
            <a:xfrm>
              <a:off x="5026258" y="3192580"/>
              <a:ext cx="331912" cy="331912"/>
            </a:xfrm>
            <a:custGeom>
              <a:avLst/>
              <a:gdLst>
                <a:gd name="connsiteX0" fmla="*/ 273990 w 331912"/>
                <a:gd name="connsiteY0" fmla="*/ 58573 h 331912"/>
                <a:gd name="connsiteX1" fmla="*/ 267482 w 331912"/>
                <a:gd name="connsiteY1" fmla="*/ 0 h 331912"/>
                <a:gd name="connsiteX2" fmla="*/ 195893 w 331912"/>
                <a:gd name="connsiteY2" fmla="*/ 71589 h 331912"/>
                <a:gd name="connsiteX3" fmla="*/ 199798 w 331912"/>
                <a:gd name="connsiteY3" fmla="*/ 105431 h 331912"/>
                <a:gd name="connsiteX4" fmla="*/ 95669 w 331912"/>
                <a:gd name="connsiteY4" fmla="*/ 209560 h 331912"/>
                <a:gd name="connsiteX5" fmla="*/ 65081 w 331912"/>
                <a:gd name="connsiteY5" fmla="*/ 201751 h 331912"/>
                <a:gd name="connsiteX6" fmla="*/ 0 w 331912"/>
                <a:gd name="connsiteY6" fmla="*/ 266831 h 331912"/>
                <a:gd name="connsiteX7" fmla="*/ 65081 w 331912"/>
                <a:gd name="connsiteY7" fmla="*/ 331912 h 331912"/>
                <a:gd name="connsiteX8" fmla="*/ 130162 w 331912"/>
                <a:gd name="connsiteY8" fmla="*/ 266831 h 331912"/>
                <a:gd name="connsiteX9" fmla="*/ 123003 w 331912"/>
                <a:gd name="connsiteY9" fmla="*/ 236894 h 331912"/>
                <a:gd name="connsiteX10" fmla="*/ 227132 w 331912"/>
                <a:gd name="connsiteY10" fmla="*/ 132765 h 331912"/>
                <a:gd name="connsiteX11" fmla="*/ 260974 w 331912"/>
                <a:gd name="connsiteY11" fmla="*/ 136670 h 331912"/>
                <a:gd name="connsiteX12" fmla="*/ 332563 w 331912"/>
                <a:gd name="connsiteY12" fmla="*/ 65081 h 331912"/>
                <a:gd name="connsiteX13" fmla="*/ 273990 w 331912"/>
                <a:gd name="connsiteY13" fmla="*/ 58573 h 33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912" h="331912">
                  <a:moveTo>
                    <a:pt x="273990" y="58573"/>
                  </a:moveTo>
                  <a:lnTo>
                    <a:pt x="267482" y="0"/>
                  </a:lnTo>
                  <a:lnTo>
                    <a:pt x="195893" y="71589"/>
                  </a:lnTo>
                  <a:lnTo>
                    <a:pt x="199798" y="105431"/>
                  </a:lnTo>
                  <a:lnTo>
                    <a:pt x="95669" y="209560"/>
                  </a:lnTo>
                  <a:cubicBezTo>
                    <a:pt x="86558" y="205005"/>
                    <a:pt x="76145" y="201751"/>
                    <a:pt x="65081" y="201751"/>
                  </a:cubicBezTo>
                  <a:cubicBezTo>
                    <a:pt x="29286" y="201751"/>
                    <a:pt x="0" y="231037"/>
                    <a:pt x="0" y="266831"/>
                  </a:cubicBezTo>
                  <a:cubicBezTo>
                    <a:pt x="0" y="302626"/>
                    <a:pt x="29286" y="331912"/>
                    <a:pt x="65081" y="331912"/>
                  </a:cubicBezTo>
                  <a:cubicBezTo>
                    <a:pt x="100875" y="331912"/>
                    <a:pt x="130162" y="302626"/>
                    <a:pt x="130162" y="266831"/>
                  </a:cubicBezTo>
                  <a:cubicBezTo>
                    <a:pt x="130162" y="255768"/>
                    <a:pt x="127558" y="246006"/>
                    <a:pt x="123003" y="236894"/>
                  </a:cubicBezTo>
                  <a:lnTo>
                    <a:pt x="227132" y="132765"/>
                  </a:lnTo>
                  <a:lnTo>
                    <a:pt x="260974" y="136670"/>
                  </a:lnTo>
                  <a:lnTo>
                    <a:pt x="332563" y="65081"/>
                  </a:lnTo>
                  <a:lnTo>
                    <a:pt x="273990" y="58573"/>
                  </a:ln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A61DEE-6257-41EA-961C-0EDA38FB51FB}"/>
                </a:ext>
              </a:extLst>
            </p:cNvPr>
            <p:cNvSpPr/>
            <p:nvPr/>
          </p:nvSpPr>
          <p:spPr>
            <a:xfrm>
              <a:off x="4844683" y="3212104"/>
              <a:ext cx="494614" cy="494614"/>
            </a:xfrm>
            <a:custGeom>
              <a:avLst/>
              <a:gdLst>
                <a:gd name="connsiteX0" fmla="*/ 460772 w 494614"/>
                <a:gd name="connsiteY0" fmla="*/ 135368 h 494614"/>
                <a:gd name="connsiteX1" fmla="*/ 452312 w 494614"/>
                <a:gd name="connsiteY1" fmla="*/ 144479 h 494614"/>
                <a:gd name="connsiteX2" fmla="*/ 439946 w 494614"/>
                <a:gd name="connsiteY2" fmla="*/ 143178 h 494614"/>
                <a:gd name="connsiteX3" fmla="*/ 426279 w 494614"/>
                <a:gd name="connsiteY3" fmla="*/ 141225 h 494614"/>
                <a:gd name="connsiteX4" fmla="*/ 455566 w 494614"/>
                <a:gd name="connsiteY4" fmla="*/ 247307 h 494614"/>
                <a:gd name="connsiteX5" fmla="*/ 247307 w 494614"/>
                <a:gd name="connsiteY5" fmla="*/ 455566 h 494614"/>
                <a:gd name="connsiteX6" fmla="*/ 39049 w 494614"/>
                <a:gd name="connsiteY6" fmla="*/ 247307 h 494614"/>
                <a:gd name="connsiteX7" fmla="*/ 247307 w 494614"/>
                <a:gd name="connsiteY7" fmla="*/ 39049 h 494614"/>
                <a:gd name="connsiteX8" fmla="*/ 353389 w 494614"/>
                <a:gd name="connsiteY8" fmla="*/ 68335 h 494614"/>
                <a:gd name="connsiteX9" fmla="*/ 352087 w 494614"/>
                <a:gd name="connsiteY9" fmla="*/ 55319 h 494614"/>
                <a:gd name="connsiteX10" fmla="*/ 350135 w 494614"/>
                <a:gd name="connsiteY10" fmla="*/ 42303 h 494614"/>
                <a:gd name="connsiteX11" fmla="*/ 359246 w 494614"/>
                <a:gd name="connsiteY11" fmla="*/ 33191 h 494614"/>
                <a:gd name="connsiteX12" fmla="*/ 363802 w 494614"/>
                <a:gd name="connsiteY12" fmla="*/ 28636 h 494614"/>
                <a:gd name="connsiteX13" fmla="*/ 247307 w 494614"/>
                <a:gd name="connsiteY13" fmla="*/ 0 h 494614"/>
                <a:gd name="connsiteX14" fmla="*/ 0 w 494614"/>
                <a:gd name="connsiteY14" fmla="*/ 247307 h 494614"/>
                <a:gd name="connsiteX15" fmla="*/ 247307 w 494614"/>
                <a:gd name="connsiteY15" fmla="*/ 494614 h 494614"/>
                <a:gd name="connsiteX16" fmla="*/ 494614 w 494614"/>
                <a:gd name="connsiteY16" fmla="*/ 247307 h 494614"/>
                <a:gd name="connsiteX17" fmla="*/ 465328 w 494614"/>
                <a:gd name="connsiteY17" fmla="*/ 131463 h 494614"/>
                <a:gd name="connsiteX18" fmla="*/ 460772 w 494614"/>
                <a:gd name="connsiteY18" fmla="*/ 135368 h 49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4614" h="494614">
                  <a:moveTo>
                    <a:pt x="460772" y="135368"/>
                  </a:moveTo>
                  <a:lnTo>
                    <a:pt x="452312" y="144479"/>
                  </a:lnTo>
                  <a:lnTo>
                    <a:pt x="439946" y="143178"/>
                  </a:lnTo>
                  <a:lnTo>
                    <a:pt x="426279" y="141225"/>
                  </a:lnTo>
                  <a:cubicBezTo>
                    <a:pt x="444502" y="172464"/>
                    <a:pt x="455566" y="208259"/>
                    <a:pt x="455566" y="247307"/>
                  </a:cubicBezTo>
                  <a:cubicBezTo>
                    <a:pt x="455566" y="361849"/>
                    <a:pt x="361849" y="455566"/>
                    <a:pt x="247307" y="455566"/>
                  </a:cubicBezTo>
                  <a:cubicBezTo>
                    <a:pt x="132765" y="455566"/>
                    <a:pt x="39049" y="361849"/>
                    <a:pt x="39049" y="247307"/>
                  </a:cubicBezTo>
                  <a:cubicBezTo>
                    <a:pt x="39049" y="132765"/>
                    <a:pt x="132765" y="39049"/>
                    <a:pt x="247307" y="39049"/>
                  </a:cubicBezTo>
                  <a:cubicBezTo>
                    <a:pt x="285705" y="39049"/>
                    <a:pt x="322150" y="49461"/>
                    <a:pt x="353389" y="68335"/>
                  </a:cubicBezTo>
                  <a:lnTo>
                    <a:pt x="352087" y="55319"/>
                  </a:lnTo>
                  <a:lnTo>
                    <a:pt x="350135" y="42303"/>
                  </a:lnTo>
                  <a:lnTo>
                    <a:pt x="359246" y="33191"/>
                  </a:lnTo>
                  <a:lnTo>
                    <a:pt x="363802" y="28636"/>
                  </a:lnTo>
                  <a:cubicBezTo>
                    <a:pt x="328658" y="10413"/>
                    <a:pt x="289610" y="0"/>
                    <a:pt x="247307" y="0"/>
                  </a:cubicBezTo>
                  <a:cubicBezTo>
                    <a:pt x="110637" y="0"/>
                    <a:pt x="0" y="110637"/>
                    <a:pt x="0" y="247307"/>
                  </a:cubicBezTo>
                  <a:cubicBezTo>
                    <a:pt x="0" y="383977"/>
                    <a:pt x="110637" y="494614"/>
                    <a:pt x="247307" y="494614"/>
                  </a:cubicBezTo>
                  <a:cubicBezTo>
                    <a:pt x="383977" y="494614"/>
                    <a:pt x="494614" y="383977"/>
                    <a:pt x="494614" y="247307"/>
                  </a:cubicBezTo>
                  <a:cubicBezTo>
                    <a:pt x="494614" y="205005"/>
                    <a:pt x="484201" y="165956"/>
                    <a:pt x="465328" y="131463"/>
                  </a:cubicBezTo>
                  <a:lnTo>
                    <a:pt x="460772" y="135368"/>
                  </a:ln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D61381-1E51-480E-BA67-E5040638FAC8}"/>
                </a:ext>
              </a:extLst>
            </p:cNvPr>
            <p:cNvSpPr/>
            <p:nvPr/>
          </p:nvSpPr>
          <p:spPr>
            <a:xfrm>
              <a:off x="4935796" y="3303217"/>
              <a:ext cx="312388" cy="312388"/>
            </a:xfrm>
            <a:custGeom>
              <a:avLst/>
              <a:gdLst>
                <a:gd name="connsiteX0" fmla="*/ 264879 w 312388"/>
                <a:gd name="connsiteY0" fmla="*/ 111939 h 312388"/>
                <a:gd name="connsiteX1" fmla="*/ 273340 w 312388"/>
                <a:gd name="connsiteY1" fmla="*/ 156194 h 312388"/>
                <a:gd name="connsiteX2" fmla="*/ 156194 w 312388"/>
                <a:gd name="connsiteY2" fmla="*/ 273340 h 312388"/>
                <a:gd name="connsiteX3" fmla="*/ 39049 w 312388"/>
                <a:gd name="connsiteY3" fmla="*/ 156194 h 312388"/>
                <a:gd name="connsiteX4" fmla="*/ 156194 w 312388"/>
                <a:gd name="connsiteY4" fmla="*/ 39049 h 312388"/>
                <a:gd name="connsiteX5" fmla="*/ 200449 w 312388"/>
                <a:gd name="connsiteY5" fmla="*/ 47509 h 312388"/>
                <a:gd name="connsiteX6" fmla="*/ 229735 w 312388"/>
                <a:gd name="connsiteY6" fmla="*/ 18223 h 312388"/>
                <a:gd name="connsiteX7" fmla="*/ 156194 w 312388"/>
                <a:gd name="connsiteY7" fmla="*/ 0 h 312388"/>
                <a:gd name="connsiteX8" fmla="*/ 0 w 312388"/>
                <a:gd name="connsiteY8" fmla="*/ 156194 h 312388"/>
                <a:gd name="connsiteX9" fmla="*/ 156194 w 312388"/>
                <a:gd name="connsiteY9" fmla="*/ 312388 h 312388"/>
                <a:gd name="connsiteX10" fmla="*/ 312388 w 312388"/>
                <a:gd name="connsiteY10" fmla="*/ 156194 h 312388"/>
                <a:gd name="connsiteX11" fmla="*/ 294165 w 312388"/>
                <a:gd name="connsiteY11" fmla="*/ 82653 h 312388"/>
                <a:gd name="connsiteX12" fmla="*/ 264879 w 312388"/>
                <a:gd name="connsiteY12" fmla="*/ 111939 h 31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388" h="312388">
                  <a:moveTo>
                    <a:pt x="264879" y="111939"/>
                  </a:moveTo>
                  <a:cubicBezTo>
                    <a:pt x="270736" y="125606"/>
                    <a:pt x="273340" y="140575"/>
                    <a:pt x="273340" y="156194"/>
                  </a:cubicBezTo>
                  <a:cubicBezTo>
                    <a:pt x="273340" y="220624"/>
                    <a:pt x="220624" y="273340"/>
                    <a:pt x="156194" y="273340"/>
                  </a:cubicBezTo>
                  <a:cubicBezTo>
                    <a:pt x="91764" y="273340"/>
                    <a:pt x="39049" y="220624"/>
                    <a:pt x="39049" y="156194"/>
                  </a:cubicBezTo>
                  <a:cubicBezTo>
                    <a:pt x="39049" y="91764"/>
                    <a:pt x="91764" y="39049"/>
                    <a:pt x="156194" y="39049"/>
                  </a:cubicBezTo>
                  <a:cubicBezTo>
                    <a:pt x="171813" y="39049"/>
                    <a:pt x="186782" y="42303"/>
                    <a:pt x="200449" y="47509"/>
                  </a:cubicBezTo>
                  <a:lnTo>
                    <a:pt x="229735" y="18223"/>
                  </a:lnTo>
                  <a:cubicBezTo>
                    <a:pt x="207608" y="6508"/>
                    <a:pt x="182877" y="0"/>
                    <a:pt x="156194" y="0"/>
                  </a:cubicBezTo>
                  <a:cubicBezTo>
                    <a:pt x="70287" y="0"/>
                    <a:pt x="0" y="70287"/>
                    <a:pt x="0" y="156194"/>
                  </a:cubicBezTo>
                  <a:cubicBezTo>
                    <a:pt x="0" y="242101"/>
                    <a:pt x="70287" y="312388"/>
                    <a:pt x="156194" y="312388"/>
                  </a:cubicBezTo>
                  <a:cubicBezTo>
                    <a:pt x="242101" y="312388"/>
                    <a:pt x="312388" y="242101"/>
                    <a:pt x="312388" y="156194"/>
                  </a:cubicBezTo>
                  <a:cubicBezTo>
                    <a:pt x="312388" y="129511"/>
                    <a:pt x="305880" y="104780"/>
                    <a:pt x="294165" y="82653"/>
                  </a:cubicBezTo>
                  <a:lnTo>
                    <a:pt x="264879" y="111939"/>
                  </a:ln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</p:grpSp>
      <p:grpSp>
        <p:nvGrpSpPr>
          <p:cNvPr id="37" name="Graphic 11" descr="Head with gears">
            <a:extLst>
              <a:ext uri="{FF2B5EF4-FFF2-40B4-BE49-F238E27FC236}">
                <a16:creationId xmlns:a16="http://schemas.microsoft.com/office/drawing/2014/main" id="{C2DF73B7-DF7D-6148-A381-92CF27F6F943}"/>
              </a:ext>
            </a:extLst>
          </p:cNvPr>
          <p:cNvGrpSpPr/>
          <p:nvPr/>
        </p:nvGrpSpPr>
        <p:grpSpPr>
          <a:xfrm>
            <a:off x="2923725" y="2345768"/>
            <a:ext cx="351437" cy="351437"/>
            <a:chOff x="3624400" y="3694565"/>
            <a:chExt cx="624776" cy="62477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16A574-55BF-4457-BFE0-AB03D41F8150}"/>
                </a:ext>
              </a:extLst>
            </p:cNvPr>
            <p:cNvSpPr/>
            <p:nvPr/>
          </p:nvSpPr>
          <p:spPr>
            <a:xfrm>
              <a:off x="3903597" y="3822774"/>
              <a:ext cx="52065" cy="52065"/>
            </a:xfrm>
            <a:custGeom>
              <a:avLst/>
              <a:gdLst>
                <a:gd name="connsiteX0" fmla="*/ 27334 w 52064"/>
                <a:gd name="connsiteY0" fmla="*/ 0 h 52064"/>
                <a:gd name="connsiteX1" fmla="*/ 0 w 52064"/>
                <a:gd name="connsiteY1" fmla="*/ 27334 h 52064"/>
                <a:gd name="connsiteX2" fmla="*/ 27334 w 52064"/>
                <a:gd name="connsiteY2" fmla="*/ 54668 h 52064"/>
                <a:gd name="connsiteX3" fmla="*/ 54668 w 52064"/>
                <a:gd name="connsiteY3" fmla="*/ 27334 h 52064"/>
                <a:gd name="connsiteX4" fmla="*/ 27334 w 52064"/>
                <a:gd name="connsiteY4" fmla="*/ 0 h 5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64" h="52064">
                  <a:moveTo>
                    <a:pt x="27334" y="0"/>
                  </a:moveTo>
                  <a:cubicBezTo>
                    <a:pt x="12365" y="0"/>
                    <a:pt x="0" y="12365"/>
                    <a:pt x="0" y="27334"/>
                  </a:cubicBezTo>
                  <a:cubicBezTo>
                    <a:pt x="0" y="42303"/>
                    <a:pt x="12365" y="54668"/>
                    <a:pt x="27334" y="54668"/>
                  </a:cubicBezTo>
                  <a:cubicBezTo>
                    <a:pt x="42303" y="54668"/>
                    <a:pt x="54668" y="42303"/>
                    <a:pt x="54668" y="27334"/>
                  </a:cubicBezTo>
                  <a:cubicBezTo>
                    <a:pt x="54668" y="12365"/>
                    <a:pt x="42303" y="0"/>
                    <a:pt x="27334" y="0"/>
                  </a:cubicBez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D289DE0-7543-4A80-B739-F9ED6FB1281B}"/>
                </a:ext>
              </a:extLst>
            </p:cNvPr>
            <p:cNvSpPr/>
            <p:nvPr/>
          </p:nvSpPr>
          <p:spPr>
            <a:xfrm>
              <a:off x="3821595" y="3954888"/>
              <a:ext cx="52065" cy="52065"/>
            </a:xfrm>
            <a:custGeom>
              <a:avLst/>
              <a:gdLst>
                <a:gd name="connsiteX0" fmla="*/ 54668 w 52064"/>
                <a:gd name="connsiteY0" fmla="*/ 27334 h 52064"/>
                <a:gd name="connsiteX1" fmla="*/ 27334 w 52064"/>
                <a:gd name="connsiteY1" fmla="*/ 54668 h 52064"/>
                <a:gd name="connsiteX2" fmla="*/ 0 w 52064"/>
                <a:gd name="connsiteY2" fmla="*/ 27334 h 52064"/>
                <a:gd name="connsiteX3" fmla="*/ 27334 w 52064"/>
                <a:gd name="connsiteY3" fmla="*/ 0 h 52064"/>
                <a:gd name="connsiteX4" fmla="*/ 54668 w 52064"/>
                <a:gd name="connsiteY4" fmla="*/ 27334 h 5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64" h="52064">
                  <a:moveTo>
                    <a:pt x="54668" y="27334"/>
                  </a:moveTo>
                  <a:cubicBezTo>
                    <a:pt x="54668" y="42430"/>
                    <a:pt x="42430" y="54668"/>
                    <a:pt x="27334" y="54668"/>
                  </a:cubicBezTo>
                  <a:cubicBezTo>
                    <a:pt x="12238" y="54668"/>
                    <a:pt x="0" y="42430"/>
                    <a:pt x="0" y="27334"/>
                  </a:cubicBezTo>
                  <a:cubicBezTo>
                    <a:pt x="0" y="12238"/>
                    <a:pt x="12238" y="0"/>
                    <a:pt x="27334" y="0"/>
                  </a:cubicBezTo>
                  <a:cubicBezTo>
                    <a:pt x="42430" y="0"/>
                    <a:pt x="54668" y="12238"/>
                    <a:pt x="54668" y="27334"/>
                  </a:cubicBez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B66578-D32B-482C-AF1F-3D8109CFFE77}"/>
                </a:ext>
              </a:extLst>
            </p:cNvPr>
            <p:cNvSpPr/>
            <p:nvPr/>
          </p:nvSpPr>
          <p:spPr>
            <a:xfrm>
              <a:off x="3715382" y="3731010"/>
              <a:ext cx="442550" cy="520647"/>
            </a:xfrm>
            <a:custGeom>
              <a:avLst/>
              <a:gdLst>
                <a:gd name="connsiteX0" fmla="*/ 292994 w 442549"/>
                <a:gd name="connsiteY0" fmla="*/ 128209 h 520646"/>
                <a:gd name="connsiteX1" fmla="*/ 276724 w 442549"/>
                <a:gd name="connsiteY1" fmla="*/ 136019 h 520646"/>
                <a:gd name="connsiteX2" fmla="*/ 270216 w 442549"/>
                <a:gd name="connsiteY2" fmla="*/ 150337 h 520646"/>
                <a:gd name="connsiteX3" fmla="*/ 276073 w 442549"/>
                <a:gd name="connsiteY3" fmla="*/ 167258 h 520646"/>
                <a:gd name="connsiteX4" fmla="*/ 263057 w 442549"/>
                <a:gd name="connsiteY4" fmla="*/ 180274 h 520646"/>
                <a:gd name="connsiteX5" fmla="*/ 246136 w 442549"/>
                <a:gd name="connsiteY5" fmla="*/ 174417 h 520646"/>
                <a:gd name="connsiteX6" fmla="*/ 231818 w 442549"/>
                <a:gd name="connsiteY6" fmla="*/ 180274 h 520646"/>
                <a:gd name="connsiteX7" fmla="*/ 224009 w 442549"/>
                <a:gd name="connsiteY7" fmla="*/ 195893 h 520646"/>
                <a:gd name="connsiteX8" fmla="*/ 205786 w 442549"/>
                <a:gd name="connsiteY8" fmla="*/ 195893 h 520646"/>
                <a:gd name="connsiteX9" fmla="*/ 197976 w 442549"/>
                <a:gd name="connsiteY9" fmla="*/ 179623 h 520646"/>
                <a:gd name="connsiteX10" fmla="*/ 183659 w 442549"/>
                <a:gd name="connsiteY10" fmla="*/ 173766 h 520646"/>
                <a:gd name="connsiteX11" fmla="*/ 166738 w 442549"/>
                <a:gd name="connsiteY11" fmla="*/ 179623 h 520646"/>
                <a:gd name="connsiteX12" fmla="*/ 153721 w 442549"/>
                <a:gd name="connsiteY12" fmla="*/ 166607 h 520646"/>
                <a:gd name="connsiteX13" fmla="*/ 159579 w 442549"/>
                <a:gd name="connsiteY13" fmla="*/ 149686 h 520646"/>
                <a:gd name="connsiteX14" fmla="*/ 153721 w 442549"/>
                <a:gd name="connsiteY14" fmla="*/ 135368 h 520646"/>
                <a:gd name="connsiteX15" fmla="*/ 137451 w 442549"/>
                <a:gd name="connsiteY15" fmla="*/ 127558 h 520646"/>
                <a:gd name="connsiteX16" fmla="*/ 137451 w 442549"/>
                <a:gd name="connsiteY16" fmla="*/ 109336 h 520646"/>
                <a:gd name="connsiteX17" fmla="*/ 153721 w 442549"/>
                <a:gd name="connsiteY17" fmla="*/ 101526 h 520646"/>
                <a:gd name="connsiteX18" fmla="*/ 159579 w 442549"/>
                <a:gd name="connsiteY18" fmla="*/ 87208 h 520646"/>
                <a:gd name="connsiteX19" fmla="*/ 154372 w 442549"/>
                <a:gd name="connsiteY19" fmla="*/ 70287 h 520646"/>
                <a:gd name="connsiteX20" fmla="*/ 167388 w 442549"/>
                <a:gd name="connsiteY20" fmla="*/ 57271 h 520646"/>
                <a:gd name="connsiteX21" fmla="*/ 184309 w 442549"/>
                <a:gd name="connsiteY21" fmla="*/ 63128 h 520646"/>
                <a:gd name="connsiteX22" fmla="*/ 198627 w 442549"/>
                <a:gd name="connsiteY22" fmla="*/ 57271 h 520646"/>
                <a:gd name="connsiteX23" fmla="*/ 206437 w 442549"/>
                <a:gd name="connsiteY23" fmla="*/ 41001 h 520646"/>
                <a:gd name="connsiteX24" fmla="*/ 224660 w 442549"/>
                <a:gd name="connsiteY24" fmla="*/ 41001 h 520646"/>
                <a:gd name="connsiteX25" fmla="*/ 232469 w 442549"/>
                <a:gd name="connsiteY25" fmla="*/ 56620 h 520646"/>
                <a:gd name="connsiteX26" fmla="*/ 246787 w 442549"/>
                <a:gd name="connsiteY26" fmla="*/ 62478 h 520646"/>
                <a:gd name="connsiteX27" fmla="*/ 263708 w 442549"/>
                <a:gd name="connsiteY27" fmla="*/ 56620 h 520646"/>
                <a:gd name="connsiteX28" fmla="*/ 276724 w 442549"/>
                <a:gd name="connsiteY28" fmla="*/ 69636 h 520646"/>
                <a:gd name="connsiteX29" fmla="*/ 270867 w 442549"/>
                <a:gd name="connsiteY29" fmla="*/ 86558 h 520646"/>
                <a:gd name="connsiteX30" fmla="*/ 276724 w 442549"/>
                <a:gd name="connsiteY30" fmla="*/ 100875 h 520646"/>
                <a:gd name="connsiteX31" fmla="*/ 292994 w 442549"/>
                <a:gd name="connsiteY31" fmla="*/ 108685 h 520646"/>
                <a:gd name="connsiteX32" fmla="*/ 292994 w 442549"/>
                <a:gd name="connsiteY32" fmla="*/ 128209 h 520646"/>
                <a:gd name="connsiteX33" fmla="*/ 210993 w 442549"/>
                <a:gd name="connsiteY33" fmla="*/ 260323 h 520646"/>
                <a:gd name="connsiteX34" fmla="*/ 194722 w 442549"/>
                <a:gd name="connsiteY34" fmla="*/ 268133 h 520646"/>
                <a:gd name="connsiteX35" fmla="*/ 188865 w 442549"/>
                <a:gd name="connsiteY35" fmla="*/ 282451 h 520646"/>
                <a:gd name="connsiteX36" fmla="*/ 194072 w 442549"/>
                <a:gd name="connsiteY36" fmla="*/ 299372 h 520646"/>
                <a:gd name="connsiteX37" fmla="*/ 181055 w 442549"/>
                <a:gd name="connsiteY37" fmla="*/ 312388 h 520646"/>
                <a:gd name="connsiteX38" fmla="*/ 164134 w 442549"/>
                <a:gd name="connsiteY38" fmla="*/ 306531 h 520646"/>
                <a:gd name="connsiteX39" fmla="*/ 149817 w 442549"/>
                <a:gd name="connsiteY39" fmla="*/ 312388 h 520646"/>
                <a:gd name="connsiteX40" fmla="*/ 142658 w 442549"/>
                <a:gd name="connsiteY40" fmla="*/ 328007 h 520646"/>
                <a:gd name="connsiteX41" fmla="*/ 124435 w 442549"/>
                <a:gd name="connsiteY41" fmla="*/ 328007 h 520646"/>
                <a:gd name="connsiteX42" fmla="*/ 116625 w 442549"/>
                <a:gd name="connsiteY42" fmla="*/ 311737 h 520646"/>
                <a:gd name="connsiteX43" fmla="*/ 102308 w 442549"/>
                <a:gd name="connsiteY43" fmla="*/ 305880 h 520646"/>
                <a:gd name="connsiteX44" fmla="*/ 85387 w 442549"/>
                <a:gd name="connsiteY44" fmla="*/ 311086 h 520646"/>
                <a:gd name="connsiteX45" fmla="*/ 72370 w 442549"/>
                <a:gd name="connsiteY45" fmla="*/ 298070 h 520646"/>
                <a:gd name="connsiteX46" fmla="*/ 78228 w 442549"/>
                <a:gd name="connsiteY46" fmla="*/ 281149 h 520646"/>
                <a:gd name="connsiteX47" fmla="*/ 72370 w 442549"/>
                <a:gd name="connsiteY47" fmla="*/ 266831 h 520646"/>
                <a:gd name="connsiteX48" fmla="*/ 56100 w 442549"/>
                <a:gd name="connsiteY48" fmla="*/ 259022 h 520646"/>
                <a:gd name="connsiteX49" fmla="*/ 56100 w 442549"/>
                <a:gd name="connsiteY49" fmla="*/ 240799 h 520646"/>
                <a:gd name="connsiteX50" fmla="*/ 72370 w 442549"/>
                <a:gd name="connsiteY50" fmla="*/ 232989 h 520646"/>
                <a:gd name="connsiteX51" fmla="*/ 78228 w 442549"/>
                <a:gd name="connsiteY51" fmla="*/ 218672 h 520646"/>
                <a:gd name="connsiteX52" fmla="*/ 72370 w 442549"/>
                <a:gd name="connsiteY52" fmla="*/ 201751 h 520646"/>
                <a:gd name="connsiteX53" fmla="*/ 85387 w 442549"/>
                <a:gd name="connsiteY53" fmla="*/ 188734 h 520646"/>
                <a:gd name="connsiteX54" fmla="*/ 102308 w 442549"/>
                <a:gd name="connsiteY54" fmla="*/ 194592 h 520646"/>
                <a:gd name="connsiteX55" fmla="*/ 116625 w 442549"/>
                <a:gd name="connsiteY55" fmla="*/ 188734 h 520646"/>
                <a:gd name="connsiteX56" fmla="*/ 124435 w 442549"/>
                <a:gd name="connsiteY56" fmla="*/ 172464 h 520646"/>
                <a:gd name="connsiteX57" fmla="*/ 143309 w 442549"/>
                <a:gd name="connsiteY57" fmla="*/ 172464 h 520646"/>
                <a:gd name="connsiteX58" fmla="*/ 151118 w 442549"/>
                <a:gd name="connsiteY58" fmla="*/ 188734 h 520646"/>
                <a:gd name="connsiteX59" fmla="*/ 165436 w 442549"/>
                <a:gd name="connsiteY59" fmla="*/ 194592 h 520646"/>
                <a:gd name="connsiteX60" fmla="*/ 182357 w 442549"/>
                <a:gd name="connsiteY60" fmla="*/ 188734 h 520646"/>
                <a:gd name="connsiteX61" fmla="*/ 195373 w 442549"/>
                <a:gd name="connsiteY61" fmla="*/ 201751 h 520646"/>
                <a:gd name="connsiteX62" fmla="*/ 189516 w 442549"/>
                <a:gd name="connsiteY62" fmla="*/ 218672 h 520646"/>
                <a:gd name="connsiteX63" fmla="*/ 195373 w 442549"/>
                <a:gd name="connsiteY63" fmla="*/ 232989 h 520646"/>
                <a:gd name="connsiteX64" fmla="*/ 211643 w 442549"/>
                <a:gd name="connsiteY64" fmla="*/ 240799 h 520646"/>
                <a:gd name="connsiteX65" fmla="*/ 210993 w 442549"/>
                <a:gd name="connsiteY65" fmla="*/ 260323 h 520646"/>
                <a:gd name="connsiteX66" fmla="*/ 210993 w 442549"/>
                <a:gd name="connsiteY66" fmla="*/ 260323 h 520646"/>
                <a:gd name="connsiteX67" fmla="*/ 436172 w 442549"/>
                <a:gd name="connsiteY67" fmla="*/ 284403 h 520646"/>
                <a:gd name="connsiteX68" fmla="*/ 391266 w 442549"/>
                <a:gd name="connsiteY68" fmla="*/ 206306 h 520646"/>
                <a:gd name="connsiteX69" fmla="*/ 391266 w 442549"/>
                <a:gd name="connsiteY69" fmla="*/ 203052 h 520646"/>
                <a:gd name="connsiteX70" fmla="*/ 295598 w 442549"/>
                <a:gd name="connsiteY70" fmla="*/ 27334 h 520646"/>
                <a:gd name="connsiteX71" fmla="*/ 95800 w 442549"/>
                <a:gd name="connsiteY71" fmla="*/ 27334 h 520646"/>
                <a:gd name="connsiteX72" fmla="*/ 131 w 442549"/>
                <a:gd name="connsiteY72" fmla="*/ 203052 h 520646"/>
                <a:gd name="connsiteX73" fmla="*/ 76926 w 442549"/>
                <a:gd name="connsiteY73" fmla="*/ 360548 h 520646"/>
                <a:gd name="connsiteX74" fmla="*/ 76926 w 442549"/>
                <a:gd name="connsiteY74" fmla="*/ 525202 h 520646"/>
                <a:gd name="connsiteX75" fmla="*/ 282582 w 442549"/>
                <a:gd name="connsiteY75" fmla="*/ 525202 h 520646"/>
                <a:gd name="connsiteX76" fmla="*/ 282582 w 442549"/>
                <a:gd name="connsiteY76" fmla="*/ 447105 h 520646"/>
                <a:gd name="connsiteX77" fmla="*/ 314471 w 442549"/>
                <a:gd name="connsiteY77" fmla="*/ 447105 h 520646"/>
                <a:gd name="connsiteX78" fmla="*/ 369139 w 442549"/>
                <a:gd name="connsiteY78" fmla="*/ 424327 h 520646"/>
                <a:gd name="connsiteX79" fmla="*/ 391266 w 442549"/>
                <a:gd name="connsiteY79" fmla="*/ 369008 h 520646"/>
                <a:gd name="connsiteX80" fmla="*/ 391266 w 442549"/>
                <a:gd name="connsiteY80" fmla="*/ 329960 h 520646"/>
                <a:gd name="connsiteX81" fmla="*/ 419902 w 442549"/>
                <a:gd name="connsiteY81" fmla="*/ 329960 h 520646"/>
                <a:gd name="connsiteX82" fmla="*/ 436172 w 442549"/>
                <a:gd name="connsiteY82" fmla="*/ 284403 h 52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42549" h="520646">
                  <a:moveTo>
                    <a:pt x="292994" y="128209"/>
                  </a:moveTo>
                  <a:lnTo>
                    <a:pt x="276724" y="136019"/>
                  </a:lnTo>
                  <a:cubicBezTo>
                    <a:pt x="275423" y="141225"/>
                    <a:pt x="272819" y="145781"/>
                    <a:pt x="270216" y="150337"/>
                  </a:cubicBezTo>
                  <a:lnTo>
                    <a:pt x="276073" y="167258"/>
                  </a:lnTo>
                  <a:lnTo>
                    <a:pt x="263057" y="180274"/>
                  </a:lnTo>
                  <a:lnTo>
                    <a:pt x="246136" y="174417"/>
                  </a:lnTo>
                  <a:cubicBezTo>
                    <a:pt x="241581" y="177020"/>
                    <a:pt x="237025" y="178972"/>
                    <a:pt x="231818" y="180274"/>
                  </a:cubicBezTo>
                  <a:lnTo>
                    <a:pt x="224009" y="195893"/>
                  </a:lnTo>
                  <a:lnTo>
                    <a:pt x="205786" y="195893"/>
                  </a:lnTo>
                  <a:lnTo>
                    <a:pt x="197976" y="179623"/>
                  </a:lnTo>
                  <a:cubicBezTo>
                    <a:pt x="192770" y="178321"/>
                    <a:pt x="188214" y="176369"/>
                    <a:pt x="183659" y="173766"/>
                  </a:cubicBezTo>
                  <a:lnTo>
                    <a:pt x="166738" y="179623"/>
                  </a:lnTo>
                  <a:lnTo>
                    <a:pt x="153721" y="166607"/>
                  </a:lnTo>
                  <a:lnTo>
                    <a:pt x="159579" y="149686"/>
                  </a:lnTo>
                  <a:cubicBezTo>
                    <a:pt x="156975" y="145130"/>
                    <a:pt x="155023" y="140575"/>
                    <a:pt x="153721" y="135368"/>
                  </a:cubicBezTo>
                  <a:lnTo>
                    <a:pt x="137451" y="127558"/>
                  </a:lnTo>
                  <a:lnTo>
                    <a:pt x="137451" y="109336"/>
                  </a:lnTo>
                  <a:lnTo>
                    <a:pt x="153721" y="101526"/>
                  </a:lnTo>
                  <a:cubicBezTo>
                    <a:pt x="155023" y="96320"/>
                    <a:pt x="156975" y="91764"/>
                    <a:pt x="159579" y="87208"/>
                  </a:cubicBezTo>
                  <a:lnTo>
                    <a:pt x="154372" y="70287"/>
                  </a:lnTo>
                  <a:lnTo>
                    <a:pt x="167388" y="57271"/>
                  </a:lnTo>
                  <a:lnTo>
                    <a:pt x="184309" y="63128"/>
                  </a:lnTo>
                  <a:cubicBezTo>
                    <a:pt x="188865" y="60525"/>
                    <a:pt x="193421" y="58573"/>
                    <a:pt x="198627" y="57271"/>
                  </a:cubicBezTo>
                  <a:lnTo>
                    <a:pt x="206437" y="41001"/>
                  </a:lnTo>
                  <a:lnTo>
                    <a:pt x="224660" y="41001"/>
                  </a:lnTo>
                  <a:lnTo>
                    <a:pt x="232469" y="56620"/>
                  </a:lnTo>
                  <a:cubicBezTo>
                    <a:pt x="237676" y="57922"/>
                    <a:pt x="242231" y="59874"/>
                    <a:pt x="246787" y="62478"/>
                  </a:cubicBezTo>
                  <a:lnTo>
                    <a:pt x="263708" y="56620"/>
                  </a:lnTo>
                  <a:lnTo>
                    <a:pt x="276724" y="69636"/>
                  </a:lnTo>
                  <a:lnTo>
                    <a:pt x="270867" y="86558"/>
                  </a:lnTo>
                  <a:cubicBezTo>
                    <a:pt x="273470" y="91113"/>
                    <a:pt x="275423" y="95669"/>
                    <a:pt x="276724" y="100875"/>
                  </a:cubicBezTo>
                  <a:lnTo>
                    <a:pt x="292994" y="108685"/>
                  </a:lnTo>
                  <a:lnTo>
                    <a:pt x="292994" y="128209"/>
                  </a:lnTo>
                  <a:close/>
                  <a:moveTo>
                    <a:pt x="210993" y="260323"/>
                  </a:moveTo>
                  <a:lnTo>
                    <a:pt x="194722" y="268133"/>
                  </a:lnTo>
                  <a:cubicBezTo>
                    <a:pt x="193421" y="273340"/>
                    <a:pt x="191468" y="277895"/>
                    <a:pt x="188865" y="282451"/>
                  </a:cubicBezTo>
                  <a:lnTo>
                    <a:pt x="194072" y="299372"/>
                  </a:lnTo>
                  <a:lnTo>
                    <a:pt x="181055" y="312388"/>
                  </a:lnTo>
                  <a:lnTo>
                    <a:pt x="164134" y="306531"/>
                  </a:lnTo>
                  <a:cubicBezTo>
                    <a:pt x="159579" y="309134"/>
                    <a:pt x="155023" y="311086"/>
                    <a:pt x="149817" y="312388"/>
                  </a:cubicBezTo>
                  <a:lnTo>
                    <a:pt x="142658" y="328007"/>
                  </a:lnTo>
                  <a:lnTo>
                    <a:pt x="124435" y="328007"/>
                  </a:lnTo>
                  <a:lnTo>
                    <a:pt x="116625" y="311737"/>
                  </a:lnTo>
                  <a:cubicBezTo>
                    <a:pt x="111419" y="310436"/>
                    <a:pt x="106863" y="308483"/>
                    <a:pt x="102308" y="305880"/>
                  </a:cubicBezTo>
                  <a:lnTo>
                    <a:pt x="85387" y="311086"/>
                  </a:lnTo>
                  <a:lnTo>
                    <a:pt x="72370" y="298070"/>
                  </a:lnTo>
                  <a:lnTo>
                    <a:pt x="78228" y="281149"/>
                  </a:lnTo>
                  <a:cubicBezTo>
                    <a:pt x="75624" y="276594"/>
                    <a:pt x="73672" y="272038"/>
                    <a:pt x="72370" y="266831"/>
                  </a:cubicBezTo>
                  <a:lnTo>
                    <a:pt x="56100" y="259022"/>
                  </a:lnTo>
                  <a:lnTo>
                    <a:pt x="56100" y="240799"/>
                  </a:lnTo>
                  <a:lnTo>
                    <a:pt x="72370" y="232989"/>
                  </a:lnTo>
                  <a:cubicBezTo>
                    <a:pt x="73672" y="227783"/>
                    <a:pt x="75624" y="223227"/>
                    <a:pt x="78228" y="218672"/>
                  </a:cubicBezTo>
                  <a:lnTo>
                    <a:pt x="72370" y="201751"/>
                  </a:lnTo>
                  <a:lnTo>
                    <a:pt x="85387" y="188734"/>
                  </a:lnTo>
                  <a:lnTo>
                    <a:pt x="102308" y="194592"/>
                  </a:lnTo>
                  <a:cubicBezTo>
                    <a:pt x="106863" y="191988"/>
                    <a:pt x="111419" y="190036"/>
                    <a:pt x="116625" y="188734"/>
                  </a:cubicBezTo>
                  <a:lnTo>
                    <a:pt x="124435" y="172464"/>
                  </a:lnTo>
                  <a:lnTo>
                    <a:pt x="143309" y="172464"/>
                  </a:lnTo>
                  <a:lnTo>
                    <a:pt x="151118" y="188734"/>
                  </a:lnTo>
                  <a:cubicBezTo>
                    <a:pt x="156325" y="190036"/>
                    <a:pt x="160880" y="191988"/>
                    <a:pt x="165436" y="194592"/>
                  </a:cubicBezTo>
                  <a:lnTo>
                    <a:pt x="182357" y="188734"/>
                  </a:lnTo>
                  <a:lnTo>
                    <a:pt x="195373" y="201751"/>
                  </a:lnTo>
                  <a:lnTo>
                    <a:pt x="189516" y="218672"/>
                  </a:lnTo>
                  <a:cubicBezTo>
                    <a:pt x="192119" y="223227"/>
                    <a:pt x="194072" y="227783"/>
                    <a:pt x="195373" y="232989"/>
                  </a:cubicBezTo>
                  <a:lnTo>
                    <a:pt x="211643" y="240799"/>
                  </a:lnTo>
                  <a:lnTo>
                    <a:pt x="210993" y="260323"/>
                  </a:lnTo>
                  <a:lnTo>
                    <a:pt x="210993" y="260323"/>
                  </a:lnTo>
                  <a:close/>
                  <a:moveTo>
                    <a:pt x="436172" y="284403"/>
                  </a:moveTo>
                  <a:lnTo>
                    <a:pt x="391266" y="206306"/>
                  </a:lnTo>
                  <a:lnTo>
                    <a:pt x="391266" y="203052"/>
                  </a:lnTo>
                  <a:cubicBezTo>
                    <a:pt x="393870" y="131463"/>
                    <a:pt x="357424" y="64430"/>
                    <a:pt x="295598" y="27334"/>
                  </a:cubicBezTo>
                  <a:cubicBezTo>
                    <a:pt x="233771" y="-9111"/>
                    <a:pt x="157626" y="-9111"/>
                    <a:pt x="95800" y="27334"/>
                  </a:cubicBezTo>
                  <a:cubicBezTo>
                    <a:pt x="33973" y="63779"/>
                    <a:pt x="-2473" y="131463"/>
                    <a:pt x="131" y="203052"/>
                  </a:cubicBezTo>
                  <a:cubicBezTo>
                    <a:pt x="131" y="264879"/>
                    <a:pt x="28115" y="322801"/>
                    <a:pt x="76926" y="360548"/>
                  </a:cubicBezTo>
                  <a:lnTo>
                    <a:pt x="76926" y="525202"/>
                  </a:lnTo>
                  <a:lnTo>
                    <a:pt x="282582" y="525202"/>
                  </a:lnTo>
                  <a:lnTo>
                    <a:pt x="282582" y="447105"/>
                  </a:lnTo>
                  <a:lnTo>
                    <a:pt x="314471" y="447105"/>
                  </a:lnTo>
                  <a:cubicBezTo>
                    <a:pt x="335297" y="447105"/>
                    <a:pt x="354821" y="438645"/>
                    <a:pt x="369139" y="424327"/>
                  </a:cubicBezTo>
                  <a:cubicBezTo>
                    <a:pt x="383457" y="409358"/>
                    <a:pt x="391266" y="389834"/>
                    <a:pt x="391266" y="369008"/>
                  </a:cubicBezTo>
                  <a:lnTo>
                    <a:pt x="391266" y="329960"/>
                  </a:lnTo>
                  <a:lnTo>
                    <a:pt x="419902" y="329960"/>
                  </a:lnTo>
                  <a:cubicBezTo>
                    <a:pt x="436823" y="328007"/>
                    <a:pt x="451792" y="308483"/>
                    <a:pt x="436172" y="284403"/>
                  </a:cubicBez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</p:grpSp>
      <p:grpSp>
        <p:nvGrpSpPr>
          <p:cNvPr id="41" name="Graphic 12" descr="Lightbulb">
            <a:extLst>
              <a:ext uri="{FF2B5EF4-FFF2-40B4-BE49-F238E27FC236}">
                <a16:creationId xmlns:a16="http://schemas.microsoft.com/office/drawing/2014/main" id="{FE1F1665-F776-E24D-AFF3-AC71E4944C96}"/>
              </a:ext>
            </a:extLst>
          </p:cNvPr>
          <p:cNvGrpSpPr/>
          <p:nvPr/>
        </p:nvGrpSpPr>
        <p:grpSpPr>
          <a:xfrm>
            <a:off x="4683784" y="1738845"/>
            <a:ext cx="351437" cy="351437"/>
            <a:chOff x="5938016" y="2623676"/>
            <a:chExt cx="624776" cy="6247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5E2FF6A-816C-48D6-B6CC-8C865729BA6A}"/>
                </a:ext>
              </a:extLst>
            </p:cNvPr>
            <p:cNvSpPr/>
            <p:nvPr/>
          </p:nvSpPr>
          <p:spPr>
            <a:xfrm>
              <a:off x="6165799" y="3040193"/>
              <a:ext cx="169210" cy="39049"/>
            </a:xfrm>
            <a:custGeom>
              <a:avLst/>
              <a:gdLst>
                <a:gd name="connsiteX0" fmla="*/ 19524 w 169210"/>
                <a:gd name="connsiteY0" fmla="*/ 0 h 39048"/>
                <a:gd name="connsiteX1" fmla="*/ 149686 w 169210"/>
                <a:gd name="connsiteY1" fmla="*/ 0 h 39048"/>
                <a:gd name="connsiteX2" fmla="*/ 169210 w 169210"/>
                <a:gd name="connsiteY2" fmla="*/ 19524 h 39048"/>
                <a:gd name="connsiteX3" fmla="*/ 149686 w 169210"/>
                <a:gd name="connsiteY3" fmla="*/ 39049 h 39048"/>
                <a:gd name="connsiteX4" fmla="*/ 19524 w 169210"/>
                <a:gd name="connsiteY4" fmla="*/ 39049 h 39048"/>
                <a:gd name="connsiteX5" fmla="*/ 0 w 169210"/>
                <a:gd name="connsiteY5" fmla="*/ 19524 h 39048"/>
                <a:gd name="connsiteX6" fmla="*/ 19524 w 169210"/>
                <a:gd name="connsiteY6" fmla="*/ 0 h 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10" h="39048">
                  <a:moveTo>
                    <a:pt x="19524" y="0"/>
                  </a:moveTo>
                  <a:lnTo>
                    <a:pt x="149686" y="0"/>
                  </a:lnTo>
                  <a:cubicBezTo>
                    <a:pt x="160750" y="0"/>
                    <a:pt x="169210" y="8461"/>
                    <a:pt x="169210" y="19524"/>
                  </a:cubicBezTo>
                  <a:cubicBezTo>
                    <a:pt x="169210" y="30588"/>
                    <a:pt x="160750" y="39049"/>
                    <a:pt x="149686" y="39049"/>
                  </a:cubicBezTo>
                  <a:lnTo>
                    <a:pt x="19524" y="39049"/>
                  </a:lnTo>
                  <a:cubicBezTo>
                    <a:pt x="8461" y="39049"/>
                    <a:pt x="0" y="30588"/>
                    <a:pt x="0" y="19524"/>
                  </a:cubicBezTo>
                  <a:cubicBezTo>
                    <a:pt x="0" y="8461"/>
                    <a:pt x="8461" y="0"/>
                    <a:pt x="19524" y="0"/>
                  </a:cubicBez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CB4017A-056D-4099-B567-6E90BD449BA8}"/>
                </a:ext>
              </a:extLst>
            </p:cNvPr>
            <p:cNvSpPr/>
            <p:nvPr/>
          </p:nvSpPr>
          <p:spPr>
            <a:xfrm>
              <a:off x="6165799" y="3105274"/>
              <a:ext cx="169210" cy="39049"/>
            </a:xfrm>
            <a:custGeom>
              <a:avLst/>
              <a:gdLst>
                <a:gd name="connsiteX0" fmla="*/ 19524 w 169210"/>
                <a:gd name="connsiteY0" fmla="*/ 0 h 39048"/>
                <a:gd name="connsiteX1" fmla="*/ 149686 w 169210"/>
                <a:gd name="connsiteY1" fmla="*/ 0 h 39048"/>
                <a:gd name="connsiteX2" fmla="*/ 169210 w 169210"/>
                <a:gd name="connsiteY2" fmla="*/ 19524 h 39048"/>
                <a:gd name="connsiteX3" fmla="*/ 149686 w 169210"/>
                <a:gd name="connsiteY3" fmla="*/ 39049 h 39048"/>
                <a:gd name="connsiteX4" fmla="*/ 19524 w 169210"/>
                <a:gd name="connsiteY4" fmla="*/ 39049 h 39048"/>
                <a:gd name="connsiteX5" fmla="*/ 0 w 169210"/>
                <a:gd name="connsiteY5" fmla="*/ 19524 h 39048"/>
                <a:gd name="connsiteX6" fmla="*/ 19524 w 169210"/>
                <a:gd name="connsiteY6" fmla="*/ 0 h 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10" h="39048">
                  <a:moveTo>
                    <a:pt x="19524" y="0"/>
                  </a:moveTo>
                  <a:lnTo>
                    <a:pt x="149686" y="0"/>
                  </a:lnTo>
                  <a:cubicBezTo>
                    <a:pt x="160750" y="0"/>
                    <a:pt x="169210" y="8461"/>
                    <a:pt x="169210" y="19524"/>
                  </a:cubicBezTo>
                  <a:cubicBezTo>
                    <a:pt x="169210" y="30588"/>
                    <a:pt x="160750" y="39049"/>
                    <a:pt x="149686" y="39049"/>
                  </a:cubicBezTo>
                  <a:lnTo>
                    <a:pt x="19524" y="39049"/>
                  </a:lnTo>
                  <a:cubicBezTo>
                    <a:pt x="8461" y="39049"/>
                    <a:pt x="0" y="30588"/>
                    <a:pt x="0" y="19524"/>
                  </a:cubicBezTo>
                  <a:cubicBezTo>
                    <a:pt x="0" y="8461"/>
                    <a:pt x="8461" y="0"/>
                    <a:pt x="19524" y="0"/>
                  </a:cubicBez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666A83C-16D2-43A6-AB84-49EFE15BFB7F}"/>
                </a:ext>
              </a:extLst>
            </p:cNvPr>
            <p:cNvSpPr/>
            <p:nvPr/>
          </p:nvSpPr>
          <p:spPr>
            <a:xfrm>
              <a:off x="6208101" y="3170355"/>
              <a:ext cx="84605" cy="39049"/>
            </a:xfrm>
            <a:custGeom>
              <a:avLst/>
              <a:gdLst>
                <a:gd name="connsiteX0" fmla="*/ 0 w 84605"/>
                <a:gd name="connsiteY0" fmla="*/ 0 h 39048"/>
                <a:gd name="connsiteX1" fmla="*/ 42303 w 84605"/>
                <a:gd name="connsiteY1" fmla="*/ 39049 h 39048"/>
                <a:gd name="connsiteX2" fmla="*/ 84605 w 84605"/>
                <a:gd name="connsiteY2" fmla="*/ 0 h 39048"/>
                <a:gd name="connsiteX3" fmla="*/ 0 w 84605"/>
                <a:gd name="connsiteY3" fmla="*/ 0 h 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05" h="39048">
                  <a:moveTo>
                    <a:pt x="0" y="0"/>
                  </a:moveTo>
                  <a:cubicBezTo>
                    <a:pt x="1952" y="22127"/>
                    <a:pt x="20175" y="39049"/>
                    <a:pt x="42303" y="39049"/>
                  </a:cubicBezTo>
                  <a:cubicBezTo>
                    <a:pt x="64430" y="39049"/>
                    <a:pt x="82653" y="22127"/>
                    <a:pt x="846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9A52E6-9030-4950-A6DF-7E8AB6D64A2E}"/>
                </a:ext>
              </a:extLst>
            </p:cNvPr>
            <p:cNvSpPr/>
            <p:nvPr/>
          </p:nvSpPr>
          <p:spPr>
            <a:xfrm>
              <a:off x="6081194" y="2662725"/>
              <a:ext cx="338420" cy="351437"/>
            </a:xfrm>
            <a:custGeom>
              <a:avLst/>
              <a:gdLst>
                <a:gd name="connsiteX0" fmla="*/ 169210 w 338420"/>
                <a:gd name="connsiteY0" fmla="*/ 0 h 351436"/>
                <a:gd name="connsiteX1" fmla="*/ 169210 w 338420"/>
                <a:gd name="connsiteY1" fmla="*/ 0 h 351436"/>
                <a:gd name="connsiteX2" fmla="*/ 169210 w 338420"/>
                <a:gd name="connsiteY2" fmla="*/ 0 h 351436"/>
                <a:gd name="connsiteX3" fmla="*/ 0 w 338420"/>
                <a:gd name="connsiteY3" fmla="*/ 167258 h 351436"/>
                <a:gd name="connsiteX4" fmla="*/ 0 w 338420"/>
                <a:gd name="connsiteY4" fmla="*/ 173115 h 351436"/>
                <a:gd name="connsiteX5" fmla="*/ 11715 w 338420"/>
                <a:gd name="connsiteY5" fmla="*/ 231688 h 351436"/>
                <a:gd name="connsiteX6" fmla="*/ 41001 w 338420"/>
                <a:gd name="connsiteY6" fmla="*/ 279848 h 351436"/>
                <a:gd name="connsiteX7" fmla="*/ 80700 w 338420"/>
                <a:gd name="connsiteY7" fmla="*/ 344278 h 351436"/>
                <a:gd name="connsiteX8" fmla="*/ 92415 w 338420"/>
                <a:gd name="connsiteY8" fmla="*/ 351437 h 351436"/>
                <a:gd name="connsiteX9" fmla="*/ 246006 w 338420"/>
                <a:gd name="connsiteY9" fmla="*/ 351437 h 351436"/>
                <a:gd name="connsiteX10" fmla="*/ 257720 w 338420"/>
                <a:gd name="connsiteY10" fmla="*/ 344278 h 351436"/>
                <a:gd name="connsiteX11" fmla="*/ 297419 w 338420"/>
                <a:gd name="connsiteY11" fmla="*/ 279848 h 351436"/>
                <a:gd name="connsiteX12" fmla="*/ 326706 w 338420"/>
                <a:gd name="connsiteY12" fmla="*/ 231688 h 351436"/>
                <a:gd name="connsiteX13" fmla="*/ 338420 w 338420"/>
                <a:gd name="connsiteY13" fmla="*/ 173115 h 351436"/>
                <a:gd name="connsiteX14" fmla="*/ 338420 w 338420"/>
                <a:gd name="connsiteY14" fmla="*/ 167258 h 351436"/>
                <a:gd name="connsiteX15" fmla="*/ 169210 w 338420"/>
                <a:gd name="connsiteY15" fmla="*/ 0 h 351436"/>
                <a:gd name="connsiteX16" fmla="*/ 299372 w 338420"/>
                <a:gd name="connsiteY16" fmla="*/ 172464 h 351436"/>
                <a:gd name="connsiteX17" fmla="*/ 290261 w 338420"/>
                <a:gd name="connsiteY17" fmla="*/ 218021 h 351436"/>
                <a:gd name="connsiteX18" fmla="*/ 268133 w 338420"/>
                <a:gd name="connsiteY18" fmla="*/ 253815 h 351436"/>
                <a:gd name="connsiteX19" fmla="*/ 230386 w 338420"/>
                <a:gd name="connsiteY19" fmla="*/ 312388 h 351436"/>
                <a:gd name="connsiteX20" fmla="*/ 169210 w 338420"/>
                <a:gd name="connsiteY20" fmla="*/ 312388 h 351436"/>
                <a:gd name="connsiteX21" fmla="*/ 108685 w 338420"/>
                <a:gd name="connsiteY21" fmla="*/ 312388 h 351436"/>
                <a:gd name="connsiteX22" fmla="*/ 70938 w 338420"/>
                <a:gd name="connsiteY22" fmla="*/ 253815 h 351436"/>
                <a:gd name="connsiteX23" fmla="*/ 48811 w 338420"/>
                <a:gd name="connsiteY23" fmla="*/ 218021 h 351436"/>
                <a:gd name="connsiteX24" fmla="*/ 39699 w 338420"/>
                <a:gd name="connsiteY24" fmla="*/ 172464 h 351436"/>
                <a:gd name="connsiteX25" fmla="*/ 39699 w 338420"/>
                <a:gd name="connsiteY25" fmla="*/ 167258 h 351436"/>
                <a:gd name="connsiteX26" fmla="*/ 169861 w 338420"/>
                <a:gd name="connsiteY26" fmla="*/ 38398 h 351436"/>
                <a:gd name="connsiteX27" fmla="*/ 169861 w 338420"/>
                <a:gd name="connsiteY27" fmla="*/ 38398 h 351436"/>
                <a:gd name="connsiteX28" fmla="*/ 169861 w 338420"/>
                <a:gd name="connsiteY28" fmla="*/ 38398 h 351436"/>
                <a:gd name="connsiteX29" fmla="*/ 169861 w 338420"/>
                <a:gd name="connsiteY29" fmla="*/ 38398 h 351436"/>
                <a:gd name="connsiteX30" fmla="*/ 169861 w 338420"/>
                <a:gd name="connsiteY30" fmla="*/ 38398 h 351436"/>
                <a:gd name="connsiteX31" fmla="*/ 169861 w 338420"/>
                <a:gd name="connsiteY31" fmla="*/ 38398 h 351436"/>
                <a:gd name="connsiteX32" fmla="*/ 169861 w 338420"/>
                <a:gd name="connsiteY32" fmla="*/ 38398 h 351436"/>
                <a:gd name="connsiteX33" fmla="*/ 300023 w 338420"/>
                <a:gd name="connsiteY33" fmla="*/ 167258 h 351436"/>
                <a:gd name="connsiteX34" fmla="*/ 300023 w 338420"/>
                <a:gd name="connsiteY34" fmla="*/ 172464 h 35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8420" h="351436">
                  <a:moveTo>
                    <a:pt x="169210" y="0"/>
                  </a:moveTo>
                  <a:cubicBezTo>
                    <a:pt x="169210" y="0"/>
                    <a:pt x="169210" y="0"/>
                    <a:pt x="169210" y="0"/>
                  </a:cubicBezTo>
                  <a:cubicBezTo>
                    <a:pt x="169210" y="0"/>
                    <a:pt x="169210" y="0"/>
                    <a:pt x="169210" y="0"/>
                  </a:cubicBezTo>
                  <a:cubicBezTo>
                    <a:pt x="76795" y="651"/>
                    <a:pt x="1952" y="74843"/>
                    <a:pt x="0" y="167258"/>
                  </a:cubicBezTo>
                  <a:lnTo>
                    <a:pt x="0" y="173115"/>
                  </a:lnTo>
                  <a:cubicBezTo>
                    <a:pt x="651" y="193290"/>
                    <a:pt x="4556" y="212814"/>
                    <a:pt x="11715" y="231688"/>
                  </a:cubicBezTo>
                  <a:cubicBezTo>
                    <a:pt x="18873" y="249260"/>
                    <a:pt x="28636" y="265530"/>
                    <a:pt x="41001" y="279848"/>
                  </a:cubicBezTo>
                  <a:cubicBezTo>
                    <a:pt x="56620" y="296769"/>
                    <a:pt x="73541" y="329960"/>
                    <a:pt x="80700" y="344278"/>
                  </a:cubicBezTo>
                  <a:cubicBezTo>
                    <a:pt x="82653" y="348833"/>
                    <a:pt x="87208" y="351437"/>
                    <a:pt x="92415" y="351437"/>
                  </a:cubicBezTo>
                  <a:lnTo>
                    <a:pt x="246006" y="351437"/>
                  </a:lnTo>
                  <a:cubicBezTo>
                    <a:pt x="251212" y="351437"/>
                    <a:pt x="255768" y="348833"/>
                    <a:pt x="257720" y="344278"/>
                  </a:cubicBezTo>
                  <a:cubicBezTo>
                    <a:pt x="264879" y="329960"/>
                    <a:pt x="281800" y="296769"/>
                    <a:pt x="297419" y="279848"/>
                  </a:cubicBezTo>
                  <a:cubicBezTo>
                    <a:pt x="309785" y="265530"/>
                    <a:pt x="320198" y="249260"/>
                    <a:pt x="326706" y="231688"/>
                  </a:cubicBezTo>
                  <a:cubicBezTo>
                    <a:pt x="333865" y="212814"/>
                    <a:pt x="337770" y="193290"/>
                    <a:pt x="338420" y="173115"/>
                  </a:cubicBezTo>
                  <a:lnTo>
                    <a:pt x="338420" y="167258"/>
                  </a:lnTo>
                  <a:cubicBezTo>
                    <a:pt x="336468" y="74843"/>
                    <a:pt x="261625" y="651"/>
                    <a:pt x="169210" y="0"/>
                  </a:cubicBezTo>
                  <a:close/>
                  <a:moveTo>
                    <a:pt x="299372" y="172464"/>
                  </a:moveTo>
                  <a:cubicBezTo>
                    <a:pt x="298721" y="188084"/>
                    <a:pt x="295467" y="203703"/>
                    <a:pt x="290261" y="218021"/>
                  </a:cubicBezTo>
                  <a:cubicBezTo>
                    <a:pt x="285054" y="231037"/>
                    <a:pt x="277895" y="243402"/>
                    <a:pt x="268133" y="253815"/>
                  </a:cubicBezTo>
                  <a:cubicBezTo>
                    <a:pt x="253164" y="272038"/>
                    <a:pt x="240148" y="291562"/>
                    <a:pt x="230386" y="312388"/>
                  </a:cubicBezTo>
                  <a:lnTo>
                    <a:pt x="169210" y="312388"/>
                  </a:lnTo>
                  <a:lnTo>
                    <a:pt x="108685" y="312388"/>
                  </a:lnTo>
                  <a:cubicBezTo>
                    <a:pt x="98272" y="291562"/>
                    <a:pt x="85256" y="272038"/>
                    <a:pt x="70938" y="253815"/>
                  </a:cubicBezTo>
                  <a:cubicBezTo>
                    <a:pt x="61827" y="243402"/>
                    <a:pt x="54017" y="231037"/>
                    <a:pt x="48811" y="218021"/>
                  </a:cubicBezTo>
                  <a:cubicBezTo>
                    <a:pt x="42953" y="203703"/>
                    <a:pt x="40350" y="188084"/>
                    <a:pt x="39699" y="172464"/>
                  </a:cubicBezTo>
                  <a:lnTo>
                    <a:pt x="39699" y="167258"/>
                  </a:lnTo>
                  <a:cubicBezTo>
                    <a:pt x="41001" y="96320"/>
                    <a:pt x="98923" y="39049"/>
                    <a:pt x="169861" y="38398"/>
                  </a:cubicBezTo>
                  <a:lnTo>
                    <a:pt x="169861" y="38398"/>
                  </a:lnTo>
                  <a:lnTo>
                    <a:pt x="169861" y="38398"/>
                  </a:lnTo>
                  <a:cubicBezTo>
                    <a:pt x="169861" y="38398"/>
                    <a:pt x="169861" y="38398"/>
                    <a:pt x="169861" y="38398"/>
                  </a:cubicBezTo>
                  <a:cubicBezTo>
                    <a:pt x="169861" y="38398"/>
                    <a:pt x="169861" y="38398"/>
                    <a:pt x="169861" y="38398"/>
                  </a:cubicBezTo>
                  <a:lnTo>
                    <a:pt x="169861" y="38398"/>
                  </a:lnTo>
                  <a:lnTo>
                    <a:pt x="169861" y="38398"/>
                  </a:lnTo>
                  <a:cubicBezTo>
                    <a:pt x="240799" y="39049"/>
                    <a:pt x="298721" y="95669"/>
                    <a:pt x="300023" y="167258"/>
                  </a:cubicBezTo>
                  <a:lnTo>
                    <a:pt x="300023" y="172464"/>
                  </a:ln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</p:grpSp>
      <p:grpSp>
        <p:nvGrpSpPr>
          <p:cNvPr id="49" name="Graphic 9" descr="Suitcase">
            <a:extLst>
              <a:ext uri="{FF2B5EF4-FFF2-40B4-BE49-F238E27FC236}">
                <a16:creationId xmlns:a16="http://schemas.microsoft.com/office/drawing/2014/main" id="{9D82F185-B38E-444C-A976-C795B83D5A56}"/>
              </a:ext>
            </a:extLst>
          </p:cNvPr>
          <p:cNvGrpSpPr/>
          <p:nvPr/>
        </p:nvGrpSpPr>
        <p:grpSpPr>
          <a:xfrm>
            <a:off x="5525220" y="1339049"/>
            <a:ext cx="292864" cy="248935"/>
            <a:chOff x="7259288" y="2090013"/>
            <a:chExt cx="520647" cy="442550"/>
          </a:xfrm>
          <a:solidFill>
            <a:srgbClr val="FFFFFF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A4CB596-7CD6-4CED-8348-F8EAABF6D38A}"/>
                </a:ext>
              </a:extLst>
            </p:cNvPr>
            <p:cNvSpPr/>
            <p:nvPr/>
          </p:nvSpPr>
          <p:spPr>
            <a:xfrm>
              <a:off x="7259288" y="2168110"/>
              <a:ext cx="78097" cy="364453"/>
            </a:xfrm>
            <a:custGeom>
              <a:avLst/>
              <a:gdLst>
                <a:gd name="connsiteX0" fmla="*/ 26032 w 78097"/>
                <a:gd name="connsiteY0" fmla="*/ 0 h 364452"/>
                <a:gd name="connsiteX1" fmla="*/ 0 w 78097"/>
                <a:gd name="connsiteY1" fmla="*/ 26032 h 364452"/>
                <a:gd name="connsiteX2" fmla="*/ 0 w 78097"/>
                <a:gd name="connsiteY2" fmla="*/ 338420 h 364452"/>
                <a:gd name="connsiteX3" fmla="*/ 26032 w 78097"/>
                <a:gd name="connsiteY3" fmla="*/ 364453 h 364452"/>
                <a:gd name="connsiteX4" fmla="*/ 78097 w 78097"/>
                <a:gd name="connsiteY4" fmla="*/ 364453 h 364452"/>
                <a:gd name="connsiteX5" fmla="*/ 78097 w 78097"/>
                <a:gd name="connsiteY5" fmla="*/ 0 h 364452"/>
                <a:gd name="connsiteX6" fmla="*/ 26032 w 78097"/>
                <a:gd name="connsiteY6" fmla="*/ 0 h 36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7" h="364452">
                  <a:moveTo>
                    <a:pt x="26032" y="0"/>
                  </a:moveTo>
                  <a:cubicBezTo>
                    <a:pt x="11715" y="0"/>
                    <a:pt x="0" y="11715"/>
                    <a:pt x="0" y="26032"/>
                  </a:cubicBezTo>
                  <a:lnTo>
                    <a:pt x="0" y="338420"/>
                  </a:lnTo>
                  <a:cubicBezTo>
                    <a:pt x="0" y="352738"/>
                    <a:pt x="11715" y="364453"/>
                    <a:pt x="26032" y="364453"/>
                  </a:cubicBezTo>
                  <a:lnTo>
                    <a:pt x="78097" y="364453"/>
                  </a:lnTo>
                  <a:lnTo>
                    <a:pt x="78097" y="0"/>
                  </a:lnTo>
                  <a:lnTo>
                    <a:pt x="26032" y="0"/>
                  </a:ln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D9D79A5-4826-49D3-8EBD-642355EAD53F}"/>
                </a:ext>
              </a:extLst>
            </p:cNvPr>
            <p:cNvSpPr/>
            <p:nvPr/>
          </p:nvSpPr>
          <p:spPr>
            <a:xfrm>
              <a:off x="7701837" y="2168110"/>
              <a:ext cx="78097" cy="364453"/>
            </a:xfrm>
            <a:custGeom>
              <a:avLst/>
              <a:gdLst>
                <a:gd name="connsiteX0" fmla="*/ 52065 w 78097"/>
                <a:gd name="connsiteY0" fmla="*/ 0 h 364452"/>
                <a:gd name="connsiteX1" fmla="*/ 0 w 78097"/>
                <a:gd name="connsiteY1" fmla="*/ 0 h 364452"/>
                <a:gd name="connsiteX2" fmla="*/ 0 w 78097"/>
                <a:gd name="connsiteY2" fmla="*/ 364453 h 364452"/>
                <a:gd name="connsiteX3" fmla="*/ 52065 w 78097"/>
                <a:gd name="connsiteY3" fmla="*/ 364453 h 364452"/>
                <a:gd name="connsiteX4" fmla="*/ 78097 w 78097"/>
                <a:gd name="connsiteY4" fmla="*/ 338420 h 364452"/>
                <a:gd name="connsiteX5" fmla="*/ 78097 w 78097"/>
                <a:gd name="connsiteY5" fmla="*/ 26032 h 364452"/>
                <a:gd name="connsiteX6" fmla="*/ 52065 w 78097"/>
                <a:gd name="connsiteY6" fmla="*/ 0 h 36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7" h="364452">
                  <a:moveTo>
                    <a:pt x="52065" y="0"/>
                  </a:moveTo>
                  <a:lnTo>
                    <a:pt x="0" y="0"/>
                  </a:lnTo>
                  <a:lnTo>
                    <a:pt x="0" y="364453"/>
                  </a:lnTo>
                  <a:lnTo>
                    <a:pt x="52065" y="364453"/>
                  </a:lnTo>
                  <a:cubicBezTo>
                    <a:pt x="66382" y="364453"/>
                    <a:pt x="78097" y="352738"/>
                    <a:pt x="78097" y="338420"/>
                  </a:cubicBezTo>
                  <a:lnTo>
                    <a:pt x="78097" y="26032"/>
                  </a:lnTo>
                  <a:cubicBezTo>
                    <a:pt x="78097" y="11715"/>
                    <a:pt x="66382" y="0"/>
                    <a:pt x="52065" y="0"/>
                  </a:cubicBez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4C37F2-8C93-49A5-99A3-206F1B8A4A65}"/>
                </a:ext>
              </a:extLst>
            </p:cNvPr>
            <p:cNvSpPr/>
            <p:nvPr/>
          </p:nvSpPr>
          <p:spPr>
            <a:xfrm>
              <a:off x="7363417" y="2090013"/>
              <a:ext cx="312388" cy="442550"/>
            </a:xfrm>
            <a:custGeom>
              <a:avLst/>
              <a:gdLst>
                <a:gd name="connsiteX0" fmla="*/ 240799 w 312388"/>
                <a:gd name="connsiteY0" fmla="*/ 78097 h 442549"/>
                <a:gd name="connsiteX1" fmla="*/ 240799 w 312388"/>
                <a:gd name="connsiteY1" fmla="*/ 45557 h 442549"/>
                <a:gd name="connsiteX2" fmla="*/ 195243 w 312388"/>
                <a:gd name="connsiteY2" fmla="*/ 0 h 442549"/>
                <a:gd name="connsiteX3" fmla="*/ 156194 w 312388"/>
                <a:gd name="connsiteY3" fmla="*/ 0 h 442549"/>
                <a:gd name="connsiteX4" fmla="*/ 117146 w 312388"/>
                <a:gd name="connsiteY4" fmla="*/ 0 h 442549"/>
                <a:gd name="connsiteX5" fmla="*/ 71589 w 312388"/>
                <a:gd name="connsiteY5" fmla="*/ 45557 h 442549"/>
                <a:gd name="connsiteX6" fmla="*/ 71589 w 312388"/>
                <a:gd name="connsiteY6" fmla="*/ 78097 h 442549"/>
                <a:gd name="connsiteX7" fmla="*/ 0 w 312388"/>
                <a:gd name="connsiteY7" fmla="*/ 78097 h 442549"/>
                <a:gd name="connsiteX8" fmla="*/ 0 w 312388"/>
                <a:gd name="connsiteY8" fmla="*/ 442550 h 442549"/>
                <a:gd name="connsiteX9" fmla="*/ 312388 w 312388"/>
                <a:gd name="connsiteY9" fmla="*/ 442550 h 442549"/>
                <a:gd name="connsiteX10" fmla="*/ 312388 w 312388"/>
                <a:gd name="connsiteY10" fmla="*/ 78097 h 442549"/>
                <a:gd name="connsiteX11" fmla="*/ 240799 w 312388"/>
                <a:gd name="connsiteY11" fmla="*/ 78097 h 442549"/>
                <a:gd name="connsiteX12" fmla="*/ 201751 w 312388"/>
                <a:gd name="connsiteY12" fmla="*/ 78097 h 442549"/>
                <a:gd name="connsiteX13" fmla="*/ 110637 w 312388"/>
                <a:gd name="connsiteY13" fmla="*/ 78097 h 442549"/>
                <a:gd name="connsiteX14" fmla="*/ 110637 w 312388"/>
                <a:gd name="connsiteY14" fmla="*/ 45557 h 442549"/>
                <a:gd name="connsiteX15" fmla="*/ 117146 w 312388"/>
                <a:gd name="connsiteY15" fmla="*/ 39049 h 442549"/>
                <a:gd name="connsiteX16" fmla="*/ 156194 w 312388"/>
                <a:gd name="connsiteY16" fmla="*/ 39049 h 442549"/>
                <a:gd name="connsiteX17" fmla="*/ 195243 w 312388"/>
                <a:gd name="connsiteY17" fmla="*/ 39049 h 442549"/>
                <a:gd name="connsiteX18" fmla="*/ 201751 w 312388"/>
                <a:gd name="connsiteY18" fmla="*/ 45557 h 442549"/>
                <a:gd name="connsiteX19" fmla="*/ 201751 w 312388"/>
                <a:gd name="connsiteY19" fmla="*/ 78097 h 44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2388" h="442549">
                  <a:moveTo>
                    <a:pt x="240799" y="78097"/>
                  </a:moveTo>
                  <a:lnTo>
                    <a:pt x="240799" y="45557"/>
                  </a:lnTo>
                  <a:cubicBezTo>
                    <a:pt x="240799" y="20175"/>
                    <a:pt x="220624" y="0"/>
                    <a:pt x="195243" y="0"/>
                  </a:cubicBezTo>
                  <a:lnTo>
                    <a:pt x="156194" y="0"/>
                  </a:lnTo>
                  <a:lnTo>
                    <a:pt x="117146" y="0"/>
                  </a:lnTo>
                  <a:cubicBezTo>
                    <a:pt x="91764" y="0"/>
                    <a:pt x="71589" y="20175"/>
                    <a:pt x="71589" y="45557"/>
                  </a:cubicBezTo>
                  <a:lnTo>
                    <a:pt x="71589" y="78097"/>
                  </a:lnTo>
                  <a:lnTo>
                    <a:pt x="0" y="78097"/>
                  </a:lnTo>
                  <a:lnTo>
                    <a:pt x="0" y="442550"/>
                  </a:lnTo>
                  <a:lnTo>
                    <a:pt x="312388" y="442550"/>
                  </a:lnTo>
                  <a:lnTo>
                    <a:pt x="312388" y="78097"/>
                  </a:lnTo>
                  <a:lnTo>
                    <a:pt x="240799" y="78097"/>
                  </a:lnTo>
                  <a:close/>
                  <a:moveTo>
                    <a:pt x="201751" y="78097"/>
                  </a:moveTo>
                  <a:lnTo>
                    <a:pt x="110637" y="78097"/>
                  </a:lnTo>
                  <a:lnTo>
                    <a:pt x="110637" y="45557"/>
                  </a:lnTo>
                  <a:cubicBezTo>
                    <a:pt x="110637" y="41652"/>
                    <a:pt x="113241" y="39049"/>
                    <a:pt x="117146" y="39049"/>
                  </a:cubicBezTo>
                  <a:lnTo>
                    <a:pt x="156194" y="39049"/>
                  </a:lnTo>
                  <a:lnTo>
                    <a:pt x="195243" y="39049"/>
                  </a:lnTo>
                  <a:cubicBezTo>
                    <a:pt x="199147" y="39049"/>
                    <a:pt x="201751" y="41652"/>
                    <a:pt x="201751" y="45557"/>
                  </a:cubicBezTo>
                  <a:lnTo>
                    <a:pt x="201751" y="78097"/>
                  </a:lnTo>
                  <a:close/>
                </a:path>
              </a:pathLst>
            </a:custGeom>
            <a:solidFill>
              <a:schemeClr val="bg1"/>
            </a:solidFill>
            <a:ln w="644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/>
            </a:p>
          </p:txBody>
        </p:sp>
      </p:grpSp>
      <p:sp>
        <p:nvSpPr>
          <p:cNvPr id="54" name="Title 32">
            <a:extLst>
              <a:ext uri="{FF2B5EF4-FFF2-40B4-BE49-F238E27FC236}">
                <a16:creationId xmlns:a16="http://schemas.microsoft.com/office/drawing/2014/main" id="{9420FA5C-63EB-6B4D-8ABE-381FADD4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47" y="0"/>
            <a:ext cx="9143437" cy="606196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b="1" dirty="0">
                <a:solidFill>
                  <a:schemeClr val="bg1"/>
                </a:solidFill>
              </a:rPr>
              <a:t>Preprints</a:t>
            </a:r>
          </a:p>
        </p:txBody>
      </p:sp>
      <p:sp>
        <p:nvSpPr>
          <p:cNvPr id="2" name="AutoShape 6" descr="Search">
            <a:extLst>
              <a:ext uri="{FF2B5EF4-FFF2-40B4-BE49-F238E27FC236}">
                <a16:creationId xmlns:a16="http://schemas.microsoft.com/office/drawing/2014/main" id="{9FC30110-8A16-4E42-A027-9946B5983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Chem Archive Home">
            <a:extLst>
              <a:ext uri="{FF2B5EF4-FFF2-40B4-BE49-F238E27FC236}">
                <a16:creationId xmlns:a16="http://schemas.microsoft.com/office/drawing/2014/main" id="{C82245A7-7487-3042-9E23-212DC8BB69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B9538278-50D3-2B4E-97A5-D1772DBCEB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B2783E-15AA-7F4C-961D-3EEE06FAFB1C}"/>
              </a:ext>
            </a:extLst>
          </p:cNvPr>
          <p:cNvGrpSpPr/>
          <p:nvPr/>
        </p:nvGrpSpPr>
        <p:grpSpPr>
          <a:xfrm>
            <a:off x="339416" y="641547"/>
            <a:ext cx="8652183" cy="4063803"/>
            <a:chOff x="339416" y="641547"/>
            <a:chExt cx="8652183" cy="406380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B9AEDB8-C809-FB41-9AD2-1DD5205122A0}"/>
                </a:ext>
              </a:extLst>
            </p:cNvPr>
            <p:cNvGrpSpPr/>
            <p:nvPr/>
          </p:nvGrpSpPr>
          <p:grpSpPr>
            <a:xfrm>
              <a:off x="6452256" y="641547"/>
              <a:ext cx="2539343" cy="2521938"/>
              <a:chOff x="319755" y="4247904"/>
              <a:chExt cx="2634178" cy="437340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A0153E-87FA-8F4D-9673-EBC2CDA4A9E2}"/>
                  </a:ext>
                </a:extLst>
              </p:cNvPr>
              <p:cNvSpPr txBox="1"/>
              <p:nvPr/>
            </p:nvSpPr>
            <p:spPr>
              <a:xfrm>
                <a:off x="319755" y="4247904"/>
                <a:ext cx="2088993" cy="533729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r>
                  <a:rPr lang="en-US" sz="1400" b="1" noProof="1">
                    <a:solidFill>
                      <a:schemeClr val="accent3"/>
                    </a:solidFill>
                  </a:rPr>
                  <a:t>ADVANTAGES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51848D6-3BFF-6C43-B208-EC6859975E66}"/>
                  </a:ext>
                </a:extLst>
              </p:cNvPr>
              <p:cNvSpPr/>
              <p:nvPr/>
            </p:nvSpPr>
            <p:spPr>
              <a:xfrm>
                <a:off x="319756" y="4765116"/>
                <a:ext cx="2634177" cy="3856189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Fast and easy visibility to research</a:t>
                </a:r>
                <a:r>
                  <a:rPr lang="en-IN" sz="1200" dirty="0"/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IN" sz="1200" dirty="0"/>
                  <a:t>Transparent and </a:t>
                </a:r>
                <a:r>
                  <a:rPr lang="en-US" sz="1200" dirty="0"/>
                  <a:t>open correspondence</a:t>
                </a:r>
                <a:endParaRPr lang="en-IN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Inherent delays of journal peer review process are eliminated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Can report null or negative findings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No specific format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noProof="1"/>
                  <a:t>Citable since DOI is created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noProof="1"/>
                  <a:t>Helpful for authors who had multiple rejections</a:t>
                </a:r>
              </a:p>
              <a:p>
                <a:pPr>
                  <a:spcBef>
                    <a:spcPts val="900"/>
                  </a:spcBef>
                </a:pPr>
                <a:endParaRPr lang="en-US" sz="1100" noProof="1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6AD2D58-B75F-5844-BB4F-F4F881E9D174}"/>
                </a:ext>
              </a:extLst>
            </p:cNvPr>
            <p:cNvGrpSpPr/>
            <p:nvPr/>
          </p:nvGrpSpPr>
          <p:grpSpPr>
            <a:xfrm>
              <a:off x="6560369" y="2870215"/>
              <a:ext cx="2234936" cy="1281985"/>
              <a:chOff x="319755" y="4234475"/>
              <a:chExt cx="2206187" cy="227908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79B890-7348-8D43-83C0-19E5DFDBCCCE}"/>
                  </a:ext>
                </a:extLst>
              </p:cNvPr>
              <p:cNvSpPr txBox="1"/>
              <p:nvPr/>
            </p:nvSpPr>
            <p:spPr>
              <a:xfrm>
                <a:off x="319755" y="4234475"/>
                <a:ext cx="2088993" cy="547159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r>
                  <a:rPr lang="en-US" sz="1400" b="1" noProof="1">
                    <a:solidFill>
                      <a:schemeClr val="accent5"/>
                    </a:solidFill>
                  </a:rPr>
                  <a:t>EXAMPLES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AB53147-4920-B64F-B089-E4C522F1CE7C}"/>
                  </a:ext>
                </a:extLst>
              </p:cNvPr>
              <p:cNvSpPr/>
              <p:nvPr/>
            </p:nvSpPr>
            <p:spPr>
              <a:xfrm>
                <a:off x="436949" y="4707936"/>
                <a:ext cx="2088993" cy="1805623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algn="just">
                  <a:spcBef>
                    <a:spcPts val="675"/>
                  </a:spcBef>
                </a:pPr>
                <a:r>
                  <a:rPr lang="en-US" sz="1200" dirty="0"/>
                  <a:t>bioRxiv, MedRxiv</a:t>
                </a:r>
                <a:r>
                  <a:rPr lang="en-IN" sz="1200" dirty="0"/>
                  <a:t>, </a:t>
                </a:r>
                <a:r>
                  <a:rPr lang="en-US" sz="1200" dirty="0"/>
                  <a:t>PrePrints.org</a:t>
                </a:r>
                <a:r>
                  <a:rPr lang="en-IN" sz="1200" dirty="0"/>
                  <a:t> , </a:t>
                </a:r>
                <a:r>
                  <a:rPr lang="en-US" sz="1200" dirty="0"/>
                  <a:t>PeerJ PrePrints, engrXiv, ChemRXiv, Authorea, JMIR Preprints, SSRN, Zenodo, SciELO, ViXra, and PsyXiv</a:t>
                </a:r>
                <a:r>
                  <a:rPr lang="en-IN" sz="1200" dirty="0"/>
                  <a:t> </a:t>
                </a:r>
                <a:endParaRPr lang="en-US" sz="1200" noProof="1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A651BD9-7DD5-8C43-929C-B5F91D8E4897}"/>
                </a:ext>
              </a:extLst>
            </p:cNvPr>
            <p:cNvGrpSpPr/>
            <p:nvPr/>
          </p:nvGrpSpPr>
          <p:grpSpPr>
            <a:xfrm>
              <a:off x="339416" y="658544"/>
              <a:ext cx="2500457" cy="2325490"/>
              <a:chOff x="319755" y="4273093"/>
              <a:chExt cx="3135938" cy="384241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C2FF3C-A41A-D84B-85DC-AA0D099968A5}"/>
                  </a:ext>
                </a:extLst>
              </p:cNvPr>
              <p:cNvSpPr txBox="1"/>
              <p:nvPr/>
            </p:nvSpPr>
            <p:spPr>
              <a:xfrm>
                <a:off x="319755" y="4273093"/>
                <a:ext cx="2088992" cy="508540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r>
                  <a:rPr lang="en-US" sz="1400" b="1" noProof="1">
                    <a:solidFill>
                      <a:schemeClr val="accent1"/>
                    </a:solidFill>
                  </a:rPr>
                  <a:t>PROCESS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C198F35-83F2-5F4F-B380-7F7661D5E836}"/>
                  </a:ext>
                </a:extLst>
              </p:cNvPr>
              <p:cNvSpPr/>
              <p:nvPr/>
            </p:nvSpPr>
            <p:spPr>
              <a:xfrm>
                <a:off x="331392" y="4763379"/>
                <a:ext cx="3124301" cy="3352125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noProof="1"/>
                  <a:t>Authors submit  manuscript to the preprint server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Not peer-reviewed and are available freely online before being published formally by a journal</a:t>
                </a:r>
                <a:r>
                  <a:rPr lang="en-IN" sz="1200" dirty="0"/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Work like a ‘discovery claim’ before presenting it for scrutiny through a journal)</a:t>
                </a:r>
                <a:r>
                  <a:rPr lang="en-IN" sz="1200" dirty="0"/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IN" sz="1200" noProof="1"/>
                  <a:t>Informal peerreview</a:t>
                </a:r>
                <a:endParaRPr lang="en-US" sz="1200" noProof="1"/>
              </a:p>
              <a:p>
                <a:pPr algn="just">
                  <a:spcBef>
                    <a:spcPts val="675"/>
                  </a:spcBef>
                </a:pPr>
                <a:endParaRPr lang="en-US" sz="1200" noProof="1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384F95-AB7C-A64E-A928-035E572EC629}"/>
                </a:ext>
              </a:extLst>
            </p:cNvPr>
            <p:cNvGrpSpPr/>
            <p:nvPr/>
          </p:nvGrpSpPr>
          <p:grpSpPr>
            <a:xfrm>
              <a:off x="345301" y="2873573"/>
              <a:ext cx="2075975" cy="1831777"/>
              <a:chOff x="193387" y="4344796"/>
              <a:chExt cx="3360021" cy="325649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A9B724-837A-2248-A23F-C71656862BB9}"/>
                  </a:ext>
                </a:extLst>
              </p:cNvPr>
              <p:cNvSpPr txBox="1"/>
              <p:nvPr/>
            </p:nvSpPr>
            <p:spPr>
              <a:xfrm>
                <a:off x="319755" y="4344796"/>
                <a:ext cx="2755571" cy="547159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r>
                  <a:rPr lang="en-US" sz="1400" b="1" noProof="1">
                    <a:solidFill>
                      <a:schemeClr val="accent4"/>
                    </a:solidFill>
                  </a:rPr>
                  <a:t>DISADVANTAGES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F1CED9A-4ABA-1448-8FC0-15E95AC5EDE3}"/>
                  </a:ext>
                </a:extLst>
              </p:cNvPr>
              <p:cNvSpPr/>
              <p:nvPr/>
            </p:nvSpPr>
            <p:spPr>
              <a:xfrm>
                <a:off x="193387" y="4810781"/>
                <a:ext cx="3360021" cy="2790505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noProof="1"/>
                  <a:t>Very low acceptance and credibility </a:t>
                </a:r>
                <a:r>
                  <a:rPr lang="en-IN" sz="1200" dirty="0"/>
                  <a:t>as a publication in</a:t>
                </a:r>
                <a:r>
                  <a:rPr lang="en-US" sz="1200" noProof="1"/>
                  <a:t> biology/lifesciences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noProof="1"/>
                  <a:t>Not indexed by </a:t>
                </a:r>
                <a:r>
                  <a:rPr lang="en-US" sz="1200" dirty="0"/>
                  <a:t>journal databases</a:t>
                </a:r>
                <a:r>
                  <a:rPr lang="en-IN" sz="1200" dirty="0"/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IN" sz="1200" noProof="1"/>
                  <a:t>Methodological flaws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IN" sz="1200" noProof="1"/>
                  <a:t>Ethical misconduct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IN" sz="1200" noProof="1"/>
                  <a:t>No reevaluation check</a:t>
                </a:r>
                <a:endParaRPr lang="en-US" sz="1200" noProof="1"/>
              </a:p>
            </p:txBody>
          </p:sp>
        </p:grpSp>
        <p:pic>
          <p:nvPicPr>
            <p:cNvPr id="1026" name="Picture 2" descr="bioRxiv">
              <a:extLst>
                <a:ext uri="{FF2B5EF4-FFF2-40B4-BE49-F238E27FC236}">
                  <a16:creationId xmlns:a16="http://schemas.microsoft.com/office/drawing/2014/main" id="{D682B22A-CC8E-BE47-88E1-765826388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203" y="3537950"/>
              <a:ext cx="934671" cy="218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edRxiv">
              <a:extLst>
                <a:ext uri="{FF2B5EF4-FFF2-40B4-BE49-F238E27FC236}">
                  <a16:creationId xmlns:a16="http://schemas.microsoft.com/office/drawing/2014/main" id="{99E916D0-764C-DE40-8E02-1BC1C9D8E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110" y="3531358"/>
              <a:ext cx="1696873" cy="24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530138-93DF-3747-8B5C-EDAAF2303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1968" y="3524721"/>
              <a:ext cx="528832" cy="494127"/>
            </a:xfrm>
            <a:prstGeom prst="rect">
              <a:avLst/>
            </a:prstGeom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A8433A9-6C1D-1846-9704-58D941CEB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668" y="3941347"/>
              <a:ext cx="993549" cy="45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94890C-BF3E-214A-A1DD-39A9F941C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08412" y="4093204"/>
              <a:ext cx="993549" cy="1589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D1FFE1-B51D-234F-9BDB-0ABD7AC09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8744" y="4165472"/>
              <a:ext cx="1122879" cy="209604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20DF555D-8B94-5646-8365-F8DCE2764D26}"/>
              </a:ext>
            </a:extLst>
          </p:cNvPr>
          <p:cNvSpPr/>
          <p:nvPr/>
        </p:nvSpPr>
        <p:spPr>
          <a:xfrm>
            <a:off x="3124200" y="742950"/>
            <a:ext cx="2676558" cy="263339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A preprint is a full draft research paper that is shared publicly through a pre-print server before it has been peer reviewed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223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2">
            <a:extLst>
              <a:ext uri="{FF2B5EF4-FFF2-40B4-BE49-F238E27FC236}">
                <a16:creationId xmlns:a16="http://schemas.microsoft.com/office/drawing/2014/main" id="{746B9CFD-C73C-DE40-95E3-F3AC1435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3437" cy="606196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b="1" dirty="0">
                <a:solidFill>
                  <a:schemeClr val="bg1"/>
                </a:solidFill>
              </a:rPr>
              <a:t>How can journals benefit from pre-submission peer reviews?</a:t>
            </a:r>
            <a:endParaRPr lang="en-IN" sz="2200" b="1" dirty="0">
              <a:solidFill>
                <a:schemeClr val="bg1"/>
              </a:solidFill>
            </a:endParaRPr>
          </a:p>
        </p:txBody>
      </p:sp>
      <p:sp>
        <p:nvSpPr>
          <p:cNvPr id="3" name="Oval">
            <a:extLst>
              <a:ext uri="{FF2B5EF4-FFF2-40B4-BE49-F238E27FC236}">
                <a16:creationId xmlns:a16="http://schemas.microsoft.com/office/drawing/2014/main" id="{E8CF7B95-AD6C-8341-AF1C-CE2CB373F097}"/>
              </a:ext>
            </a:extLst>
          </p:cNvPr>
          <p:cNvSpPr/>
          <p:nvPr/>
        </p:nvSpPr>
        <p:spPr>
          <a:xfrm>
            <a:off x="1066800" y="961448"/>
            <a:ext cx="6597650" cy="3220604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BEF63A-89D9-E84A-86F5-AD0B8B36F49B}"/>
              </a:ext>
            </a:extLst>
          </p:cNvPr>
          <p:cNvGrpSpPr/>
          <p:nvPr/>
        </p:nvGrpSpPr>
        <p:grpSpPr>
          <a:xfrm>
            <a:off x="3688856" y="1894980"/>
            <a:ext cx="1353539" cy="1353541"/>
            <a:chOff x="5432834" y="2137390"/>
            <a:chExt cx="1353539" cy="1353541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0F96E245-EE51-7947-A66F-464E0D88A793}"/>
                </a:ext>
              </a:extLst>
            </p:cNvPr>
            <p:cNvSpPr/>
            <p:nvPr/>
          </p:nvSpPr>
          <p:spPr>
            <a:xfrm>
              <a:off x="5432834" y="2137390"/>
              <a:ext cx="1353539" cy="1353541"/>
            </a:xfrm>
            <a:prstGeom prst="ellipse">
              <a:avLst/>
            </a:pr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C639D0B5-B0D2-E640-B7B7-13F6D5452327}"/>
                </a:ext>
              </a:extLst>
            </p:cNvPr>
            <p:cNvSpPr/>
            <p:nvPr/>
          </p:nvSpPr>
          <p:spPr>
            <a:xfrm>
              <a:off x="5738909" y="2460471"/>
              <a:ext cx="981148" cy="96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4" y="0"/>
                  </a:moveTo>
                  <a:cubicBezTo>
                    <a:pt x="19728" y="1516"/>
                    <a:pt x="20028" y="3145"/>
                    <a:pt x="20028" y="4851"/>
                  </a:cubicBezTo>
                  <a:cubicBezTo>
                    <a:pt x="20028" y="13149"/>
                    <a:pt x="13364" y="19895"/>
                    <a:pt x="5166" y="19895"/>
                  </a:cubicBezTo>
                  <a:cubicBezTo>
                    <a:pt x="3332" y="19895"/>
                    <a:pt x="1610" y="19554"/>
                    <a:pt x="0" y="18947"/>
                  </a:cubicBezTo>
                  <a:cubicBezTo>
                    <a:pt x="2246" y="20615"/>
                    <a:pt x="5016" y="21600"/>
                    <a:pt x="7974" y="21600"/>
                  </a:cubicBezTo>
                  <a:cubicBezTo>
                    <a:pt x="15498" y="21600"/>
                    <a:pt x="21600" y="15423"/>
                    <a:pt x="21600" y="7806"/>
                  </a:cubicBezTo>
                  <a:cubicBezTo>
                    <a:pt x="21600" y="4888"/>
                    <a:pt x="20702" y="2198"/>
                    <a:pt x="19204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41F4190F-A65D-3145-8ACB-EFDEF17375ED}"/>
                </a:ext>
              </a:extLst>
            </p:cNvPr>
            <p:cNvSpPr/>
            <p:nvPr/>
          </p:nvSpPr>
          <p:spPr>
            <a:xfrm>
              <a:off x="5568868" y="2341440"/>
              <a:ext cx="355527" cy="355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6" h="18976" extrusionOk="0">
                  <a:moveTo>
                    <a:pt x="4226" y="4226"/>
                  </a:moveTo>
                  <a:cubicBezTo>
                    <a:pt x="8585" y="-134"/>
                    <a:pt x="14475" y="-1312"/>
                    <a:pt x="17382" y="1595"/>
                  </a:cubicBezTo>
                  <a:cubicBezTo>
                    <a:pt x="20288" y="4501"/>
                    <a:pt x="19110" y="10391"/>
                    <a:pt x="14750" y="14751"/>
                  </a:cubicBezTo>
                  <a:cubicBezTo>
                    <a:pt x="10391" y="19110"/>
                    <a:pt x="4501" y="20288"/>
                    <a:pt x="1594" y="17382"/>
                  </a:cubicBezTo>
                  <a:cubicBezTo>
                    <a:pt x="-1312" y="14475"/>
                    <a:pt x="-134" y="8585"/>
                    <a:pt x="4226" y="422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Shape">
            <a:extLst>
              <a:ext uri="{FF2B5EF4-FFF2-40B4-BE49-F238E27FC236}">
                <a16:creationId xmlns:a16="http://schemas.microsoft.com/office/drawing/2014/main" id="{61154F6E-2FC4-644D-A649-1A0266819B7C}"/>
              </a:ext>
            </a:extLst>
          </p:cNvPr>
          <p:cNvSpPr/>
          <p:nvPr/>
        </p:nvSpPr>
        <p:spPr>
          <a:xfrm>
            <a:off x="2516466" y="2953304"/>
            <a:ext cx="3696726" cy="1108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6" y="0"/>
                </a:moveTo>
                <a:cubicBezTo>
                  <a:pt x="13691" y="4009"/>
                  <a:pt x="12340" y="6659"/>
                  <a:pt x="10800" y="6659"/>
                </a:cubicBezTo>
                <a:cubicBezTo>
                  <a:pt x="9260" y="6659"/>
                  <a:pt x="7909" y="4009"/>
                  <a:pt x="7124" y="0"/>
                </a:cubicBezTo>
                <a:lnTo>
                  <a:pt x="0" y="13715"/>
                </a:lnTo>
                <a:cubicBezTo>
                  <a:pt x="3050" y="18685"/>
                  <a:pt x="6776" y="21600"/>
                  <a:pt x="10800" y="21600"/>
                </a:cubicBezTo>
                <a:cubicBezTo>
                  <a:pt x="14824" y="21600"/>
                  <a:pt x="18550" y="18685"/>
                  <a:pt x="21600" y="13715"/>
                </a:cubicBezTo>
                <a:lnTo>
                  <a:pt x="1447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E690E7C8-3FC0-2343-97CC-BFD52C943B14}"/>
              </a:ext>
            </a:extLst>
          </p:cNvPr>
          <p:cNvSpPr/>
          <p:nvPr/>
        </p:nvSpPr>
        <p:spPr>
          <a:xfrm>
            <a:off x="1378879" y="1042908"/>
            <a:ext cx="2954492" cy="2584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16898" y="15504"/>
                </a:moveTo>
                <a:cubicBezTo>
                  <a:pt x="16515" y="14651"/>
                  <a:pt x="16305" y="13685"/>
                  <a:pt x="16305" y="12662"/>
                </a:cubicBezTo>
                <a:cubicBezTo>
                  <a:pt x="16305" y="9308"/>
                  <a:pt x="18591" y="6579"/>
                  <a:pt x="21470" y="6409"/>
                </a:cubicBezTo>
                <a:lnTo>
                  <a:pt x="21470" y="0"/>
                </a:lnTo>
                <a:cubicBezTo>
                  <a:pt x="12017" y="85"/>
                  <a:pt x="3923" y="4633"/>
                  <a:pt x="389" y="11113"/>
                </a:cubicBezTo>
                <a:cubicBezTo>
                  <a:pt x="-130" y="12051"/>
                  <a:pt x="-130" y="13258"/>
                  <a:pt x="389" y="14211"/>
                </a:cubicBezTo>
                <a:cubicBezTo>
                  <a:pt x="1995" y="17152"/>
                  <a:pt x="4541" y="19682"/>
                  <a:pt x="7729" y="21600"/>
                </a:cubicBezTo>
                <a:lnTo>
                  <a:pt x="16898" y="1550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1E41274A-21A1-4E41-9C39-D68EDE351427}"/>
              </a:ext>
            </a:extLst>
          </p:cNvPr>
          <p:cNvSpPr/>
          <p:nvPr/>
        </p:nvSpPr>
        <p:spPr>
          <a:xfrm>
            <a:off x="4399687" y="1060755"/>
            <a:ext cx="2954703" cy="2584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600" extrusionOk="0">
                <a:moveTo>
                  <a:pt x="21081" y="11113"/>
                </a:moveTo>
                <a:cubicBezTo>
                  <a:pt x="17547" y="4633"/>
                  <a:pt x="9453" y="99"/>
                  <a:pt x="0" y="0"/>
                </a:cubicBezTo>
                <a:lnTo>
                  <a:pt x="0" y="6409"/>
                </a:lnTo>
                <a:cubicBezTo>
                  <a:pt x="2879" y="6579"/>
                  <a:pt x="5165" y="9308"/>
                  <a:pt x="5165" y="12662"/>
                </a:cubicBezTo>
                <a:cubicBezTo>
                  <a:pt x="5165" y="13685"/>
                  <a:pt x="4943" y="14651"/>
                  <a:pt x="4572" y="15504"/>
                </a:cubicBezTo>
                <a:lnTo>
                  <a:pt x="13753" y="21600"/>
                </a:lnTo>
                <a:cubicBezTo>
                  <a:pt x="16941" y="19696"/>
                  <a:pt x="19487" y="17152"/>
                  <a:pt x="21093" y="14211"/>
                </a:cubicBezTo>
                <a:cubicBezTo>
                  <a:pt x="21600" y="13258"/>
                  <a:pt x="21600" y="12051"/>
                  <a:pt x="21081" y="111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         Modified preprints</a:t>
            </a: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2" name="Graphic 11" descr="Handshake outline">
            <a:extLst>
              <a:ext uri="{FF2B5EF4-FFF2-40B4-BE49-F238E27FC236}">
                <a16:creationId xmlns:a16="http://schemas.microsoft.com/office/drawing/2014/main" id="{BF8849B5-3D23-6244-A807-0138CF9E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0613" y="3226166"/>
            <a:ext cx="755555" cy="7555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6329CC-99A6-E24F-B355-14DADDA31B00}"/>
              </a:ext>
            </a:extLst>
          </p:cNvPr>
          <p:cNvSpPr/>
          <p:nvPr/>
        </p:nvSpPr>
        <p:spPr>
          <a:xfrm>
            <a:off x="1603746" y="2014013"/>
            <a:ext cx="2000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Accommodating professional pre-submission peer review by journals</a:t>
            </a:r>
            <a:r>
              <a:rPr lang="en-IN" sz="1600" b="1" dirty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231CE1-5E0F-CC4E-A8E3-7C50FC9F0BCA}"/>
              </a:ext>
            </a:extLst>
          </p:cNvPr>
          <p:cNvSpPr txBox="1"/>
          <p:nvPr/>
        </p:nvSpPr>
        <p:spPr>
          <a:xfrm>
            <a:off x="2047371" y="417489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Reduced peer review burden for journals</a:t>
            </a:r>
          </a:p>
        </p:txBody>
      </p:sp>
    </p:spTree>
    <p:extLst>
      <p:ext uri="{BB962C8B-B14F-4D97-AF65-F5344CB8AC3E}">
        <p14:creationId xmlns:p14="http://schemas.microsoft.com/office/powerpoint/2010/main" val="380743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A83DE-8372-CB48-9666-DA2980A8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635414-75D7-A840-BE55-9915E3FDE776}"/>
              </a:ext>
            </a:extLst>
          </p:cNvPr>
          <p:cNvGrpSpPr/>
          <p:nvPr/>
        </p:nvGrpSpPr>
        <p:grpSpPr>
          <a:xfrm>
            <a:off x="76200" y="1200150"/>
            <a:ext cx="2949423" cy="2738447"/>
            <a:chOff x="17792700" y="3695700"/>
            <a:chExt cx="4136771" cy="3840862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E9CBD13B-04A6-0046-AEB2-CA4A5B74A2F5}"/>
                </a:ext>
              </a:extLst>
            </p:cNvPr>
            <p:cNvSpPr/>
            <p:nvPr/>
          </p:nvSpPr>
          <p:spPr>
            <a:xfrm>
              <a:off x="17792700" y="4597399"/>
              <a:ext cx="479171" cy="196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7" y="11288"/>
                  </a:moveTo>
                  <a:cubicBezTo>
                    <a:pt x="9727" y="7617"/>
                    <a:pt x="14083" y="4189"/>
                    <a:pt x="21600" y="1295"/>
                  </a:cubicBezTo>
                  <a:lnTo>
                    <a:pt x="13448" y="0"/>
                  </a:lnTo>
                  <a:cubicBezTo>
                    <a:pt x="4935" y="3267"/>
                    <a:pt x="0" y="7140"/>
                    <a:pt x="0" y="11287"/>
                  </a:cubicBezTo>
                  <a:cubicBezTo>
                    <a:pt x="0" y="15030"/>
                    <a:pt x="4025" y="18549"/>
                    <a:pt x="11066" y="21600"/>
                  </a:cubicBezTo>
                  <a:lnTo>
                    <a:pt x="19493" y="20414"/>
                  </a:lnTo>
                  <a:cubicBezTo>
                    <a:pt x="13276" y="17714"/>
                    <a:pt x="9727" y="14600"/>
                    <a:pt x="9727" y="1128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1EDA457C-2910-D342-BFBD-37CB206F2E75}"/>
                </a:ext>
              </a:extLst>
            </p:cNvPr>
            <p:cNvSpPr/>
            <p:nvPr/>
          </p:nvSpPr>
          <p:spPr>
            <a:xfrm>
              <a:off x="18059400" y="6489700"/>
              <a:ext cx="1597913" cy="1046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27" y="0"/>
                  </a:moveTo>
                  <a:lnTo>
                    <a:pt x="0" y="2227"/>
                  </a:lnTo>
                  <a:cubicBezTo>
                    <a:pt x="4424" y="13532"/>
                    <a:pt x="12424" y="21212"/>
                    <a:pt x="21600" y="21600"/>
                  </a:cubicBezTo>
                  <a:lnTo>
                    <a:pt x="21600" y="17140"/>
                  </a:lnTo>
                  <a:cubicBezTo>
                    <a:pt x="13504" y="16757"/>
                    <a:pt x="6445" y="9973"/>
                    <a:pt x="2527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4828A1C1-D8EA-9B49-8506-335D62E9E97E}"/>
                </a:ext>
              </a:extLst>
            </p:cNvPr>
            <p:cNvSpPr/>
            <p:nvPr/>
          </p:nvSpPr>
          <p:spPr>
            <a:xfrm>
              <a:off x="18122900" y="3695700"/>
              <a:ext cx="1542670" cy="96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14"/>
                  </a:moveTo>
                  <a:lnTo>
                    <a:pt x="21600" y="0"/>
                  </a:lnTo>
                  <a:cubicBezTo>
                    <a:pt x="12609" y="396"/>
                    <a:pt x="4707" y="7839"/>
                    <a:pt x="0" y="18977"/>
                  </a:cubicBezTo>
                  <a:lnTo>
                    <a:pt x="2532" y="21600"/>
                  </a:lnTo>
                  <a:cubicBezTo>
                    <a:pt x="6699" y="11778"/>
                    <a:pt x="13669" y="5207"/>
                    <a:pt x="21600" y="481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F6F232AA-E164-C741-922B-9F0FD1E20EBB}"/>
                </a:ext>
              </a:extLst>
            </p:cNvPr>
            <p:cNvSpPr/>
            <p:nvPr/>
          </p:nvSpPr>
          <p:spPr>
            <a:xfrm>
              <a:off x="19710400" y="3695700"/>
              <a:ext cx="1654556" cy="1047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" y="4451"/>
                  </a:moveTo>
                  <a:cubicBezTo>
                    <a:pt x="8151" y="4451"/>
                    <a:pt x="15263" y="11335"/>
                    <a:pt x="19159" y="21600"/>
                  </a:cubicBezTo>
                  <a:lnTo>
                    <a:pt x="21600" y="19374"/>
                  </a:lnTo>
                  <a:cubicBezTo>
                    <a:pt x="17215" y="7782"/>
                    <a:pt x="9192" y="0"/>
                    <a:pt x="38" y="0"/>
                  </a:cubicBezTo>
                  <a:cubicBezTo>
                    <a:pt x="25" y="0"/>
                    <a:pt x="12" y="0"/>
                    <a:pt x="0" y="0"/>
                  </a:cubicBezTo>
                  <a:lnTo>
                    <a:pt x="0" y="4451"/>
                  </a:lnTo>
                  <a:cubicBezTo>
                    <a:pt x="13" y="4451"/>
                    <a:pt x="27" y="4451"/>
                    <a:pt x="38" y="445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20F32234-21C1-CA44-AC80-E84872B71E06}"/>
                </a:ext>
              </a:extLst>
            </p:cNvPr>
            <p:cNvSpPr/>
            <p:nvPr/>
          </p:nvSpPr>
          <p:spPr>
            <a:xfrm>
              <a:off x="19710399" y="6565900"/>
              <a:ext cx="1599311" cy="970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" y="16794"/>
                  </a:moveTo>
                  <a:cubicBezTo>
                    <a:pt x="26" y="16794"/>
                    <a:pt x="12" y="16794"/>
                    <a:pt x="0" y="16794"/>
                  </a:cubicBezTo>
                  <a:lnTo>
                    <a:pt x="0" y="21600"/>
                  </a:lnTo>
                  <a:cubicBezTo>
                    <a:pt x="14" y="21600"/>
                    <a:pt x="27" y="21600"/>
                    <a:pt x="39" y="21600"/>
                  </a:cubicBezTo>
                  <a:cubicBezTo>
                    <a:pt x="9012" y="21600"/>
                    <a:pt x="16935" y="14060"/>
                    <a:pt x="21600" y="2624"/>
                  </a:cubicBezTo>
                  <a:lnTo>
                    <a:pt x="19158" y="0"/>
                  </a:lnTo>
                  <a:cubicBezTo>
                    <a:pt x="15013" y="10124"/>
                    <a:pt x="7991" y="16794"/>
                    <a:pt x="39" y="16794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03470C89-FA7F-AD49-82E6-B5996EE8D99B}"/>
                </a:ext>
              </a:extLst>
            </p:cNvPr>
            <p:cNvSpPr/>
            <p:nvPr/>
          </p:nvSpPr>
          <p:spPr>
            <a:xfrm>
              <a:off x="21450300" y="4686299"/>
              <a:ext cx="479171" cy="196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73" y="10312"/>
                  </a:moveTo>
                  <a:cubicBezTo>
                    <a:pt x="11873" y="13984"/>
                    <a:pt x="7517" y="17411"/>
                    <a:pt x="0" y="20306"/>
                  </a:cubicBezTo>
                  <a:lnTo>
                    <a:pt x="8152" y="21600"/>
                  </a:lnTo>
                  <a:cubicBezTo>
                    <a:pt x="16665" y="18333"/>
                    <a:pt x="21600" y="14461"/>
                    <a:pt x="21600" y="10312"/>
                  </a:cubicBezTo>
                  <a:cubicBezTo>
                    <a:pt x="21600" y="6570"/>
                    <a:pt x="17575" y="3051"/>
                    <a:pt x="10534" y="0"/>
                  </a:cubicBezTo>
                  <a:lnTo>
                    <a:pt x="2107" y="1186"/>
                  </a:lnTo>
                  <a:cubicBezTo>
                    <a:pt x="8324" y="3888"/>
                    <a:pt x="11873" y="7001"/>
                    <a:pt x="11873" y="1031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150FCD3A-8B09-7A4E-A5F4-CB7D605FD1F9}"/>
                </a:ext>
              </a:extLst>
            </p:cNvPr>
            <p:cNvSpPr/>
            <p:nvPr/>
          </p:nvSpPr>
          <p:spPr>
            <a:xfrm>
              <a:off x="18059400" y="4737100"/>
              <a:ext cx="436627" cy="1691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1" y="11291"/>
                  </a:moveTo>
                  <a:cubicBezTo>
                    <a:pt x="10681" y="7699"/>
                    <a:pt x="14689" y="4342"/>
                    <a:pt x="21600" y="1505"/>
                  </a:cubicBezTo>
                  <a:lnTo>
                    <a:pt x="12653" y="0"/>
                  </a:lnTo>
                  <a:cubicBezTo>
                    <a:pt x="4643" y="3271"/>
                    <a:pt x="0" y="7143"/>
                    <a:pt x="0" y="11289"/>
                  </a:cubicBezTo>
                  <a:cubicBezTo>
                    <a:pt x="0" y="15030"/>
                    <a:pt x="3782" y="18547"/>
                    <a:pt x="10398" y="21600"/>
                  </a:cubicBezTo>
                  <a:lnTo>
                    <a:pt x="19646" y="20222"/>
                  </a:lnTo>
                  <a:cubicBezTo>
                    <a:pt x="13941" y="17575"/>
                    <a:pt x="10681" y="14530"/>
                    <a:pt x="10681" y="1129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C9233480-DC01-D44D-9FDA-D055D2967D59}"/>
                </a:ext>
              </a:extLst>
            </p:cNvPr>
            <p:cNvSpPr/>
            <p:nvPr/>
          </p:nvSpPr>
          <p:spPr>
            <a:xfrm>
              <a:off x="18288000" y="6362700"/>
              <a:ext cx="1370331" cy="915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7" y="0"/>
                  </a:moveTo>
                  <a:lnTo>
                    <a:pt x="0" y="2548"/>
                  </a:lnTo>
                  <a:cubicBezTo>
                    <a:pt x="4440" y="13627"/>
                    <a:pt x="12432" y="21162"/>
                    <a:pt x="21600" y="21600"/>
                  </a:cubicBezTo>
                  <a:lnTo>
                    <a:pt x="21600" y="16501"/>
                  </a:lnTo>
                  <a:cubicBezTo>
                    <a:pt x="13689" y="16064"/>
                    <a:pt x="6796" y="9553"/>
                    <a:pt x="2947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ED11F992-D365-5C4A-BBD3-F5527D96A66B}"/>
                </a:ext>
              </a:extLst>
            </p:cNvPr>
            <p:cNvSpPr/>
            <p:nvPr/>
          </p:nvSpPr>
          <p:spPr>
            <a:xfrm>
              <a:off x="19710399" y="3962399"/>
              <a:ext cx="1427101" cy="91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" y="5090"/>
                  </a:moveTo>
                  <a:cubicBezTo>
                    <a:pt x="7981" y="5090"/>
                    <a:pt x="14941" y="11713"/>
                    <a:pt x="18770" y="21600"/>
                  </a:cubicBezTo>
                  <a:lnTo>
                    <a:pt x="21600" y="19055"/>
                  </a:lnTo>
                  <a:cubicBezTo>
                    <a:pt x="17206" y="7650"/>
                    <a:pt x="9188" y="0"/>
                    <a:pt x="44" y="0"/>
                  </a:cubicBezTo>
                  <a:cubicBezTo>
                    <a:pt x="29" y="0"/>
                    <a:pt x="13" y="0"/>
                    <a:pt x="0" y="0"/>
                  </a:cubicBezTo>
                  <a:lnTo>
                    <a:pt x="0" y="5090"/>
                  </a:lnTo>
                  <a:cubicBezTo>
                    <a:pt x="15" y="5093"/>
                    <a:pt x="31" y="5090"/>
                    <a:pt x="44" y="509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A99610AB-556F-4B4C-967E-A95485EAEC3C}"/>
                </a:ext>
              </a:extLst>
            </p:cNvPr>
            <p:cNvSpPr/>
            <p:nvPr/>
          </p:nvSpPr>
          <p:spPr>
            <a:xfrm>
              <a:off x="18338799" y="3962399"/>
              <a:ext cx="1322579" cy="84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490"/>
                  </a:moveTo>
                  <a:lnTo>
                    <a:pt x="21600" y="0"/>
                  </a:lnTo>
                  <a:cubicBezTo>
                    <a:pt x="12617" y="449"/>
                    <a:pt x="4723" y="7727"/>
                    <a:pt x="0" y="18605"/>
                  </a:cubicBezTo>
                  <a:lnTo>
                    <a:pt x="2954" y="21600"/>
                  </a:lnTo>
                  <a:cubicBezTo>
                    <a:pt x="7046" y="12220"/>
                    <a:pt x="13851" y="5933"/>
                    <a:pt x="21600" y="549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D2352510-FBA9-F341-9B90-98B05E3CAEDA}"/>
                </a:ext>
              </a:extLst>
            </p:cNvPr>
            <p:cNvSpPr/>
            <p:nvPr/>
          </p:nvSpPr>
          <p:spPr>
            <a:xfrm>
              <a:off x="19710400" y="6426199"/>
              <a:ext cx="1379220" cy="85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" y="16119"/>
                  </a:moveTo>
                  <a:cubicBezTo>
                    <a:pt x="30" y="16119"/>
                    <a:pt x="14" y="16119"/>
                    <a:pt x="0" y="16119"/>
                  </a:cubicBezTo>
                  <a:lnTo>
                    <a:pt x="0" y="21600"/>
                  </a:lnTo>
                  <a:cubicBezTo>
                    <a:pt x="16" y="21600"/>
                    <a:pt x="32" y="21600"/>
                    <a:pt x="46" y="21600"/>
                  </a:cubicBezTo>
                  <a:cubicBezTo>
                    <a:pt x="9008" y="21600"/>
                    <a:pt x="16924" y="14211"/>
                    <a:pt x="21600" y="2992"/>
                  </a:cubicBezTo>
                  <a:lnTo>
                    <a:pt x="18768" y="0"/>
                  </a:lnTo>
                  <a:cubicBezTo>
                    <a:pt x="14696" y="9723"/>
                    <a:pt x="7825" y="16119"/>
                    <a:pt x="46" y="16119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40718A19-0BD2-0544-A778-036639031EBB}"/>
                </a:ext>
              </a:extLst>
            </p:cNvPr>
            <p:cNvSpPr/>
            <p:nvPr/>
          </p:nvSpPr>
          <p:spPr>
            <a:xfrm>
              <a:off x="21234400" y="4813300"/>
              <a:ext cx="436627" cy="1691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9" y="10309"/>
                  </a:moveTo>
                  <a:cubicBezTo>
                    <a:pt x="10919" y="13901"/>
                    <a:pt x="6911" y="17258"/>
                    <a:pt x="0" y="20095"/>
                  </a:cubicBezTo>
                  <a:lnTo>
                    <a:pt x="8947" y="21600"/>
                  </a:lnTo>
                  <a:cubicBezTo>
                    <a:pt x="16957" y="18329"/>
                    <a:pt x="21600" y="14457"/>
                    <a:pt x="21600" y="10311"/>
                  </a:cubicBezTo>
                  <a:cubicBezTo>
                    <a:pt x="21600" y="6570"/>
                    <a:pt x="17818" y="3053"/>
                    <a:pt x="11202" y="0"/>
                  </a:cubicBezTo>
                  <a:lnTo>
                    <a:pt x="1954" y="1378"/>
                  </a:lnTo>
                  <a:cubicBezTo>
                    <a:pt x="7659" y="4025"/>
                    <a:pt x="10919" y="7071"/>
                    <a:pt x="10919" y="1030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78905085-77F0-B24C-B6A8-84E197C74436}"/>
                </a:ext>
              </a:extLst>
            </p:cNvPr>
            <p:cNvSpPr/>
            <p:nvPr/>
          </p:nvSpPr>
          <p:spPr>
            <a:xfrm>
              <a:off x="18567399" y="4229100"/>
              <a:ext cx="1097408" cy="72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412"/>
                  </a:moveTo>
                  <a:lnTo>
                    <a:pt x="21600" y="0"/>
                  </a:lnTo>
                  <a:cubicBezTo>
                    <a:pt x="12626" y="516"/>
                    <a:pt x="4744" y="7577"/>
                    <a:pt x="0" y="18102"/>
                  </a:cubicBezTo>
                  <a:lnTo>
                    <a:pt x="3562" y="21600"/>
                  </a:lnTo>
                  <a:cubicBezTo>
                    <a:pt x="7544" y="12824"/>
                    <a:pt x="14113" y="6921"/>
                    <a:pt x="21600" y="641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D7660305-7C54-F448-953B-E553E03FF4DF}"/>
                </a:ext>
              </a:extLst>
            </p:cNvPr>
            <p:cNvSpPr/>
            <p:nvPr/>
          </p:nvSpPr>
          <p:spPr>
            <a:xfrm>
              <a:off x="19710399" y="4229099"/>
              <a:ext cx="1194435" cy="78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" y="5965"/>
                  </a:moveTo>
                  <a:cubicBezTo>
                    <a:pt x="7740" y="5965"/>
                    <a:pt x="14487" y="12232"/>
                    <a:pt x="18219" y="21600"/>
                  </a:cubicBezTo>
                  <a:lnTo>
                    <a:pt x="21600" y="18618"/>
                  </a:lnTo>
                  <a:cubicBezTo>
                    <a:pt x="17190" y="7470"/>
                    <a:pt x="9182" y="0"/>
                    <a:pt x="53" y="0"/>
                  </a:cubicBezTo>
                  <a:cubicBezTo>
                    <a:pt x="34" y="0"/>
                    <a:pt x="16" y="0"/>
                    <a:pt x="0" y="0"/>
                  </a:cubicBezTo>
                  <a:lnTo>
                    <a:pt x="0" y="5965"/>
                  </a:lnTo>
                  <a:cubicBezTo>
                    <a:pt x="18" y="5965"/>
                    <a:pt x="37" y="5965"/>
                    <a:pt x="53" y="5965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0201CC65-DB74-3846-A776-B583C5B937F9}"/>
                </a:ext>
              </a:extLst>
            </p:cNvPr>
            <p:cNvSpPr/>
            <p:nvPr/>
          </p:nvSpPr>
          <p:spPr>
            <a:xfrm>
              <a:off x="18529300" y="6222999"/>
              <a:ext cx="1137794" cy="78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49" y="0"/>
                  </a:moveTo>
                  <a:lnTo>
                    <a:pt x="0" y="2987"/>
                  </a:lnTo>
                  <a:cubicBezTo>
                    <a:pt x="4463" y="13753"/>
                    <a:pt x="12441" y="21090"/>
                    <a:pt x="21600" y="21600"/>
                  </a:cubicBezTo>
                  <a:lnTo>
                    <a:pt x="21600" y="15623"/>
                  </a:lnTo>
                  <a:cubicBezTo>
                    <a:pt x="13955" y="15117"/>
                    <a:pt x="7300" y="8982"/>
                    <a:pt x="3549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97F3503-B814-3945-A018-84B9EF5FC695}"/>
                </a:ext>
              </a:extLst>
            </p:cNvPr>
            <p:cNvSpPr/>
            <p:nvPr/>
          </p:nvSpPr>
          <p:spPr>
            <a:xfrm>
              <a:off x="18326099" y="4876799"/>
              <a:ext cx="393067" cy="141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64" y="11293"/>
                  </a:moveTo>
                  <a:cubicBezTo>
                    <a:pt x="11864" y="7812"/>
                    <a:pt x="15431" y="4561"/>
                    <a:pt x="21600" y="1804"/>
                  </a:cubicBezTo>
                  <a:lnTo>
                    <a:pt x="11662" y="0"/>
                  </a:lnTo>
                  <a:cubicBezTo>
                    <a:pt x="4278" y="3276"/>
                    <a:pt x="0" y="7148"/>
                    <a:pt x="0" y="11293"/>
                  </a:cubicBezTo>
                  <a:cubicBezTo>
                    <a:pt x="0" y="15030"/>
                    <a:pt x="3476" y="18543"/>
                    <a:pt x="9568" y="21600"/>
                  </a:cubicBezTo>
                  <a:lnTo>
                    <a:pt x="19841" y="19947"/>
                  </a:lnTo>
                  <a:cubicBezTo>
                    <a:pt x="14761" y="17379"/>
                    <a:pt x="11864" y="14429"/>
                    <a:pt x="11864" y="1129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9137DCCF-5A1C-6D47-BE81-0B116F2601F6}"/>
                </a:ext>
              </a:extLst>
            </p:cNvPr>
            <p:cNvSpPr/>
            <p:nvPr/>
          </p:nvSpPr>
          <p:spPr>
            <a:xfrm>
              <a:off x="19710400" y="6286500"/>
              <a:ext cx="1154049" cy="72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" y="15202"/>
                  </a:moveTo>
                  <a:cubicBezTo>
                    <a:pt x="36" y="15202"/>
                    <a:pt x="17" y="15202"/>
                    <a:pt x="0" y="15202"/>
                  </a:cubicBezTo>
                  <a:lnTo>
                    <a:pt x="0" y="21600"/>
                  </a:lnTo>
                  <a:cubicBezTo>
                    <a:pt x="19" y="21600"/>
                    <a:pt x="38" y="21600"/>
                    <a:pt x="55" y="21600"/>
                  </a:cubicBezTo>
                  <a:cubicBezTo>
                    <a:pt x="9004" y="21600"/>
                    <a:pt x="16913" y="14415"/>
                    <a:pt x="21600" y="3493"/>
                  </a:cubicBezTo>
                  <a:lnTo>
                    <a:pt x="18213" y="0"/>
                  </a:lnTo>
                  <a:cubicBezTo>
                    <a:pt x="14250" y="9172"/>
                    <a:pt x="7590" y="15202"/>
                    <a:pt x="55" y="1520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698570B6-ADC4-6441-81EB-6589A47371A2}"/>
                </a:ext>
              </a:extLst>
            </p:cNvPr>
            <p:cNvSpPr/>
            <p:nvPr/>
          </p:nvSpPr>
          <p:spPr>
            <a:xfrm>
              <a:off x="21005799" y="4940299"/>
              <a:ext cx="393067" cy="141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36" y="10307"/>
                  </a:moveTo>
                  <a:cubicBezTo>
                    <a:pt x="9736" y="13788"/>
                    <a:pt x="6169" y="17039"/>
                    <a:pt x="0" y="19796"/>
                  </a:cubicBezTo>
                  <a:lnTo>
                    <a:pt x="9938" y="21600"/>
                  </a:lnTo>
                  <a:cubicBezTo>
                    <a:pt x="17322" y="18324"/>
                    <a:pt x="21600" y="14452"/>
                    <a:pt x="21600" y="10307"/>
                  </a:cubicBezTo>
                  <a:cubicBezTo>
                    <a:pt x="21600" y="6570"/>
                    <a:pt x="18124" y="3057"/>
                    <a:pt x="12032" y="0"/>
                  </a:cubicBezTo>
                  <a:lnTo>
                    <a:pt x="1759" y="1653"/>
                  </a:lnTo>
                  <a:cubicBezTo>
                    <a:pt x="6839" y="4221"/>
                    <a:pt x="9736" y="7173"/>
                    <a:pt x="9736" y="1030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72160FD9-DC69-0347-AB1C-BD21CDBF21DB}"/>
                </a:ext>
              </a:extLst>
            </p:cNvPr>
            <p:cNvSpPr/>
            <p:nvPr/>
          </p:nvSpPr>
          <p:spPr>
            <a:xfrm>
              <a:off x="18757899" y="6096000"/>
              <a:ext cx="906909" cy="64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6" y="0"/>
                  </a:moveTo>
                  <a:lnTo>
                    <a:pt x="0" y="3606"/>
                  </a:lnTo>
                  <a:cubicBezTo>
                    <a:pt x="4498" y="13934"/>
                    <a:pt x="12456" y="20994"/>
                    <a:pt x="21600" y="21600"/>
                  </a:cubicBezTo>
                  <a:lnTo>
                    <a:pt x="21600" y="14379"/>
                  </a:lnTo>
                  <a:cubicBezTo>
                    <a:pt x="14356" y="13781"/>
                    <a:pt x="8058" y="8175"/>
                    <a:pt x="4456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C48B36E7-D4CC-4540-91BF-06A4F1335AE6}"/>
                </a:ext>
              </a:extLst>
            </p:cNvPr>
            <p:cNvSpPr/>
            <p:nvPr/>
          </p:nvSpPr>
          <p:spPr>
            <a:xfrm>
              <a:off x="18592799" y="5029200"/>
              <a:ext cx="349887" cy="113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28" y="11297"/>
                  </a:moveTo>
                  <a:cubicBezTo>
                    <a:pt x="13328" y="7982"/>
                    <a:pt x="16355" y="4885"/>
                    <a:pt x="21600" y="2249"/>
                  </a:cubicBezTo>
                  <a:lnTo>
                    <a:pt x="10428" y="0"/>
                  </a:lnTo>
                  <a:cubicBezTo>
                    <a:pt x="3818" y="3283"/>
                    <a:pt x="0" y="7153"/>
                    <a:pt x="0" y="11297"/>
                  </a:cubicBezTo>
                  <a:cubicBezTo>
                    <a:pt x="0" y="15028"/>
                    <a:pt x="3097" y="18540"/>
                    <a:pt x="8546" y="21600"/>
                  </a:cubicBezTo>
                  <a:lnTo>
                    <a:pt x="20087" y="19540"/>
                  </a:lnTo>
                  <a:cubicBezTo>
                    <a:pt x="15775" y="17088"/>
                    <a:pt x="13328" y="14280"/>
                    <a:pt x="13328" y="1129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B2F2ED98-684C-554A-8C33-C0DD66598333}"/>
                </a:ext>
              </a:extLst>
            </p:cNvPr>
            <p:cNvSpPr/>
            <p:nvPr/>
          </p:nvSpPr>
          <p:spPr>
            <a:xfrm>
              <a:off x="19710399" y="6134100"/>
              <a:ext cx="930657" cy="60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" y="13931"/>
                  </a:moveTo>
                  <a:cubicBezTo>
                    <a:pt x="44" y="13931"/>
                    <a:pt x="24" y="13926"/>
                    <a:pt x="0" y="13926"/>
                  </a:cubicBezTo>
                  <a:lnTo>
                    <a:pt x="0" y="21600"/>
                  </a:lnTo>
                  <a:cubicBezTo>
                    <a:pt x="24" y="21600"/>
                    <a:pt x="47" y="21600"/>
                    <a:pt x="68" y="21600"/>
                  </a:cubicBezTo>
                  <a:cubicBezTo>
                    <a:pt x="8996" y="21600"/>
                    <a:pt x="16893" y="14693"/>
                    <a:pt x="21600" y="4189"/>
                  </a:cubicBezTo>
                  <a:lnTo>
                    <a:pt x="17400" y="0"/>
                  </a:lnTo>
                  <a:cubicBezTo>
                    <a:pt x="13588" y="8410"/>
                    <a:pt x="7242" y="13931"/>
                    <a:pt x="68" y="13931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DD12B9ED-4458-BB40-9D3F-440EA072F28F}"/>
                </a:ext>
              </a:extLst>
            </p:cNvPr>
            <p:cNvSpPr/>
            <p:nvPr/>
          </p:nvSpPr>
          <p:spPr>
            <a:xfrm>
              <a:off x="18783300" y="4495800"/>
              <a:ext cx="874013" cy="60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704"/>
                  </a:moveTo>
                  <a:lnTo>
                    <a:pt x="21600" y="0"/>
                  </a:lnTo>
                  <a:cubicBezTo>
                    <a:pt x="12639" y="611"/>
                    <a:pt x="4777" y="7364"/>
                    <a:pt x="0" y="17402"/>
                  </a:cubicBezTo>
                  <a:lnTo>
                    <a:pt x="4473" y="21600"/>
                  </a:lnTo>
                  <a:cubicBezTo>
                    <a:pt x="8295" y="13666"/>
                    <a:pt x="14510" y="8305"/>
                    <a:pt x="21600" y="770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90DA5F5E-81A0-1F48-AC8B-A6E334EC06EB}"/>
                </a:ext>
              </a:extLst>
            </p:cNvPr>
            <p:cNvSpPr/>
            <p:nvPr/>
          </p:nvSpPr>
          <p:spPr>
            <a:xfrm>
              <a:off x="19710400" y="4495800"/>
              <a:ext cx="963550" cy="64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" y="7194"/>
                  </a:moveTo>
                  <a:cubicBezTo>
                    <a:pt x="7385" y="7194"/>
                    <a:pt x="13814" y="12963"/>
                    <a:pt x="17406" y="21600"/>
                  </a:cubicBezTo>
                  <a:lnTo>
                    <a:pt x="21600" y="18001"/>
                  </a:lnTo>
                  <a:cubicBezTo>
                    <a:pt x="17170" y="7216"/>
                    <a:pt x="9176" y="0"/>
                    <a:pt x="65" y="0"/>
                  </a:cubicBezTo>
                  <a:cubicBezTo>
                    <a:pt x="43" y="0"/>
                    <a:pt x="20" y="0"/>
                    <a:pt x="0" y="0"/>
                  </a:cubicBezTo>
                  <a:lnTo>
                    <a:pt x="0" y="7190"/>
                  </a:lnTo>
                  <a:cubicBezTo>
                    <a:pt x="23" y="7199"/>
                    <a:pt x="46" y="7194"/>
                    <a:pt x="65" y="719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A40E9A6E-0E65-E344-A0A0-B9201310EA60}"/>
                </a:ext>
              </a:extLst>
            </p:cNvPr>
            <p:cNvSpPr/>
            <p:nvPr/>
          </p:nvSpPr>
          <p:spPr>
            <a:xfrm>
              <a:off x="20777199" y="5080000"/>
              <a:ext cx="349887" cy="113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72" y="10303"/>
                  </a:moveTo>
                  <a:cubicBezTo>
                    <a:pt x="8272" y="13618"/>
                    <a:pt x="5245" y="16715"/>
                    <a:pt x="0" y="19351"/>
                  </a:cubicBezTo>
                  <a:lnTo>
                    <a:pt x="11172" y="21600"/>
                  </a:lnTo>
                  <a:cubicBezTo>
                    <a:pt x="17782" y="18317"/>
                    <a:pt x="21600" y="14447"/>
                    <a:pt x="21600" y="10303"/>
                  </a:cubicBezTo>
                  <a:cubicBezTo>
                    <a:pt x="21600" y="6572"/>
                    <a:pt x="18503" y="3060"/>
                    <a:pt x="13054" y="0"/>
                  </a:cubicBezTo>
                  <a:lnTo>
                    <a:pt x="1513" y="2060"/>
                  </a:lnTo>
                  <a:cubicBezTo>
                    <a:pt x="5825" y="4514"/>
                    <a:pt x="8272" y="7323"/>
                    <a:pt x="8272" y="1030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88"/>
            </a:p>
          </p:txBody>
        </p:sp>
      </p:grpSp>
      <p:sp>
        <p:nvSpPr>
          <p:cNvPr id="54" name="Title 32">
            <a:extLst>
              <a:ext uri="{FF2B5EF4-FFF2-40B4-BE49-F238E27FC236}">
                <a16:creationId xmlns:a16="http://schemas.microsoft.com/office/drawing/2014/main" id="{5DD24322-19FF-DA45-AAB3-29EA4922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" y="-19050"/>
            <a:ext cx="9143437" cy="60619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Accommodating professional pre-submission peer review by journals</a:t>
            </a:r>
            <a:r>
              <a:rPr lang="en-IN" sz="2400" b="1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22D2B86-39BB-8E49-BE6E-35318851D38D}"/>
              </a:ext>
            </a:extLst>
          </p:cNvPr>
          <p:cNvSpPr/>
          <p:nvPr/>
        </p:nvSpPr>
        <p:spPr>
          <a:xfrm>
            <a:off x="3276600" y="612354"/>
            <a:ext cx="5867400" cy="7386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Improves the quality of the submitted manuscripts and allows the peer reviewers of the journal to focus on the most critical aspects of the manuscripts</a:t>
            </a:r>
            <a:r>
              <a:rPr lang="en-IN" sz="140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44A29C-7C2A-244C-B842-59703D42B77A}"/>
              </a:ext>
            </a:extLst>
          </p:cNvPr>
          <p:cNvSpPr txBox="1"/>
          <p:nvPr/>
        </p:nvSpPr>
        <p:spPr>
          <a:xfrm>
            <a:off x="3397454" y="1492556"/>
            <a:ext cx="2360688" cy="30777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400" b="1" noProof="1">
                <a:solidFill>
                  <a:schemeClr val="accent5"/>
                </a:solidFill>
              </a:rPr>
              <a:t>Authors to inform the journal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80FCF7-5836-C748-A874-123015C134DB}"/>
              </a:ext>
            </a:extLst>
          </p:cNvPr>
          <p:cNvGrpSpPr/>
          <p:nvPr/>
        </p:nvGrpSpPr>
        <p:grpSpPr>
          <a:xfrm>
            <a:off x="949182" y="1501973"/>
            <a:ext cx="8005053" cy="2593777"/>
            <a:chOff x="949182" y="1501973"/>
            <a:chExt cx="8005053" cy="2593777"/>
          </a:xfrm>
        </p:grpSpPr>
        <p:sp>
          <p:nvSpPr>
            <p:cNvPr id="50" name="Graphic 50" descr="Key">
              <a:extLst>
                <a:ext uri="{FF2B5EF4-FFF2-40B4-BE49-F238E27FC236}">
                  <a16:creationId xmlns:a16="http://schemas.microsoft.com/office/drawing/2014/main" id="{74DC3E5F-F112-5042-9726-CD42C9B58D6F}"/>
                </a:ext>
              </a:extLst>
            </p:cNvPr>
            <p:cNvSpPr/>
            <p:nvPr/>
          </p:nvSpPr>
          <p:spPr>
            <a:xfrm>
              <a:off x="949182" y="2336486"/>
              <a:ext cx="1081355" cy="516101"/>
            </a:xfrm>
            <a:custGeom>
              <a:avLst/>
              <a:gdLst>
                <a:gd name="connsiteX0" fmla="*/ 1321656 w 1922408"/>
                <a:gd name="connsiteY0" fmla="*/ 535216 h 917513"/>
                <a:gd name="connsiteX1" fmla="*/ 1463652 w 1922408"/>
                <a:gd name="connsiteY1" fmla="*/ 677212 h 917513"/>
                <a:gd name="connsiteX2" fmla="*/ 1605648 w 1922408"/>
                <a:gd name="connsiteY2" fmla="*/ 535216 h 917513"/>
                <a:gd name="connsiteX3" fmla="*/ 1747644 w 1922408"/>
                <a:gd name="connsiteY3" fmla="*/ 677212 h 917513"/>
                <a:gd name="connsiteX4" fmla="*/ 1922409 w 1922408"/>
                <a:gd name="connsiteY4" fmla="*/ 458757 h 917513"/>
                <a:gd name="connsiteX5" fmla="*/ 1747644 w 1922408"/>
                <a:gd name="connsiteY5" fmla="*/ 240301 h 917513"/>
                <a:gd name="connsiteX6" fmla="*/ 862899 w 1922408"/>
                <a:gd name="connsiteY6" fmla="*/ 240301 h 917513"/>
                <a:gd name="connsiteX7" fmla="*/ 458757 w 1922408"/>
                <a:gd name="connsiteY7" fmla="*/ 0 h 917513"/>
                <a:gd name="connsiteX8" fmla="*/ 0 w 1922408"/>
                <a:gd name="connsiteY8" fmla="*/ 458757 h 917513"/>
                <a:gd name="connsiteX9" fmla="*/ 458757 w 1922408"/>
                <a:gd name="connsiteY9" fmla="*/ 917513 h 917513"/>
                <a:gd name="connsiteX10" fmla="*/ 862899 w 1922408"/>
                <a:gd name="connsiteY10" fmla="*/ 677212 h 917513"/>
                <a:gd name="connsiteX11" fmla="*/ 1004895 w 1922408"/>
                <a:gd name="connsiteY11" fmla="*/ 677212 h 917513"/>
                <a:gd name="connsiteX12" fmla="*/ 1092278 w 1922408"/>
                <a:gd name="connsiteY12" fmla="*/ 589830 h 917513"/>
                <a:gd name="connsiteX13" fmla="*/ 1179660 w 1922408"/>
                <a:gd name="connsiteY13" fmla="*/ 677212 h 917513"/>
                <a:gd name="connsiteX14" fmla="*/ 1321656 w 1922408"/>
                <a:gd name="connsiteY14" fmla="*/ 535216 h 917513"/>
                <a:gd name="connsiteX15" fmla="*/ 262147 w 1922408"/>
                <a:gd name="connsiteY15" fmla="*/ 589830 h 917513"/>
                <a:gd name="connsiteX16" fmla="*/ 131073 w 1922408"/>
                <a:gd name="connsiteY16" fmla="*/ 458757 h 917513"/>
                <a:gd name="connsiteX17" fmla="*/ 262147 w 1922408"/>
                <a:gd name="connsiteY17" fmla="*/ 327683 h 917513"/>
                <a:gd name="connsiteX18" fmla="*/ 393220 w 1922408"/>
                <a:gd name="connsiteY18" fmla="*/ 458757 h 917513"/>
                <a:gd name="connsiteX19" fmla="*/ 262147 w 1922408"/>
                <a:gd name="connsiteY19" fmla="*/ 589830 h 91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2408" h="917513">
                  <a:moveTo>
                    <a:pt x="1321656" y="535216"/>
                  </a:moveTo>
                  <a:lnTo>
                    <a:pt x="1463652" y="677212"/>
                  </a:lnTo>
                  <a:lnTo>
                    <a:pt x="1605648" y="535216"/>
                  </a:lnTo>
                  <a:lnTo>
                    <a:pt x="1747644" y="677212"/>
                  </a:lnTo>
                  <a:lnTo>
                    <a:pt x="1922409" y="458757"/>
                  </a:lnTo>
                  <a:lnTo>
                    <a:pt x="1747644" y="240301"/>
                  </a:lnTo>
                  <a:lnTo>
                    <a:pt x="862899" y="240301"/>
                  </a:lnTo>
                  <a:cubicBezTo>
                    <a:pt x="784255" y="96120"/>
                    <a:pt x="633521" y="0"/>
                    <a:pt x="458757" y="0"/>
                  </a:cubicBezTo>
                  <a:cubicBezTo>
                    <a:pt x="205348" y="0"/>
                    <a:pt x="0" y="205348"/>
                    <a:pt x="0" y="458757"/>
                  </a:cubicBezTo>
                  <a:cubicBezTo>
                    <a:pt x="0" y="712165"/>
                    <a:pt x="205348" y="917513"/>
                    <a:pt x="458757" y="917513"/>
                  </a:cubicBezTo>
                  <a:cubicBezTo>
                    <a:pt x="633521" y="917513"/>
                    <a:pt x="784255" y="821393"/>
                    <a:pt x="862899" y="677212"/>
                  </a:cubicBezTo>
                  <a:lnTo>
                    <a:pt x="1004895" y="677212"/>
                  </a:lnTo>
                  <a:lnTo>
                    <a:pt x="1092278" y="589830"/>
                  </a:lnTo>
                  <a:lnTo>
                    <a:pt x="1179660" y="677212"/>
                  </a:lnTo>
                  <a:lnTo>
                    <a:pt x="1321656" y="535216"/>
                  </a:lnTo>
                  <a:close/>
                  <a:moveTo>
                    <a:pt x="262147" y="589830"/>
                  </a:moveTo>
                  <a:cubicBezTo>
                    <a:pt x="190056" y="589830"/>
                    <a:pt x="131073" y="530847"/>
                    <a:pt x="131073" y="458757"/>
                  </a:cubicBezTo>
                  <a:cubicBezTo>
                    <a:pt x="131073" y="386666"/>
                    <a:pt x="190056" y="327683"/>
                    <a:pt x="262147" y="327683"/>
                  </a:cubicBezTo>
                  <a:cubicBezTo>
                    <a:pt x="334237" y="327683"/>
                    <a:pt x="393220" y="386666"/>
                    <a:pt x="393220" y="458757"/>
                  </a:cubicBezTo>
                  <a:cubicBezTo>
                    <a:pt x="393220" y="530847"/>
                    <a:pt x="334237" y="589830"/>
                    <a:pt x="262147" y="589830"/>
                  </a:cubicBezTo>
                  <a:close/>
                </a:path>
              </a:pathLst>
            </a:custGeom>
            <a:solidFill>
              <a:schemeClr val="tx1"/>
            </a:solidFill>
            <a:ln w="218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86AEDF-760C-C14F-822B-8ACFC30E0B29}"/>
                </a:ext>
              </a:extLst>
            </p:cNvPr>
            <p:cNvSpPr/>
            <p:nvPr/>
          </p:nvSpPr>
          <p:spPr>
            <a:xfrm>
              <a:off x="3369660" y="1828621"/>
              <a:ext cx="2194559" cy="120032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Identity of the peer reviewer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Agency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Timeline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Peer review feedback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How author addressed the comments</a:t>
              </a:r>
              <a:endParaRPr lang="en-US" sz="1200" noProof="1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733A6C0-1E0B-8B45-9F18-F1DB963C582A}"/>
                </a:ext>
              </a:extLst>
            </p:cNvPr>
            <p:cNvSpPr txBox="1"/>
            <p:nvPr/>
          </p:nvSpPr>
          <p:spPr>
            <a:xfrm>
              <a:off x="6140304" y="1501973"/>
              <a:ext cx="2813931" cy="307777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1400" b="1" noProof="1">
                  <a:solidFill>
                    <a:schemeClr val="accent4"/>
                  </a:solidFill>
                </a:rPr>
                <a:t>Editor to gets comprehensive view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4B2E9D-18D3-0044-8F13-41330110E956}"/>
                </a:ext>
              </a:extLst>
            </p:cNvPr>
            <p:cNvSpPr/>
            <p:nvPr/>
          </p:nvSpPr>
          <p:spPr>
            <a:xfrm>
              <a:off x="6149875" y="1809750"/>
              <a:ext cx="2339024" cy="113107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71450" indent="-171450"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Helps editor to understand the robustness of the process</a:t>
              </a:r>
            </a:p>
            <a:p>
              <a:pPr marL="171450" indent="-171450"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Decide to conduct only a ‘partial peer review’ by the peer reviewer of the journal</a:t>
              </a:r>
              <a:r>
                <a:rPr lang="en-IN" sz="1200" dirty="0"/>
                <a:t>  </a:t>
              </a:r>
              <a:endParaRPr lang="en-US" sz="1200" noProof="1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6905333-BD6B-9547-8895-0F8E2882F20A}"/>
                </a:ext>
              </a:extLst>
            </p:cNvPr>
            <p:cNvSpPr txBox="1"/>
            <p:nvPr/>
          </p:nvSpPr>
          <p:spPr>
            <a:xfrm>
              <a:off x="3397454" y="3039812"/>
              <a:ext cx="2194559" cy="307777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1400" b="1" noProof="1">
                  <a:solidFill>
                    <a:schemeClr val="accent2"/>
                  </a:solidFill>
                </a:rPr>
                <a:t>Partial peer review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730A19-ED9B-6E42-B36E-4D822AEEDF95}"/>
                </a:ext>
              </a:extLst>
            </p:cNvPr>
            <p:cNvSpPr/>
            <p:nvPr/>
          </p:nvSpPr>
          <p:spPr>
            <a:xfrm>
              <a:off x="3386702" y="3387864"/>
              <a:ext cx="5167093" cy="707886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71450" indent="-171450"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en-US" sz="1000" dirty="0"/>
                <a:t>The journal reviewer can concentrate on the areas that are not adequately covered during the professional pre-submission peer review, which will, in turn, make the journal peer review relatively faster, efficient, and ultimately reduce the burden on the journal peer review resources.</a:t>
              </a:r>
              <a:endParaRPr lang="en-IN" sz="1000" dirty="0"/>
            </a:p>
          </p:txBody>
        </p:sp>
        <p:sp>
          <p:nvSpPr>
            <p:cNvPr id="35" name="Striped Right Arrow 34">
              <a:extLst>
                <a:ext uri="{FF2B5EF4-FFF2-40B4-BE49-F238E27FC236}">
                  <a16:creationId xmlns:a16="http://schemas.microsoft.com/office/drawing/2014/main" id="{AD7D1FA2-DFC3-FF47-BC52-B2F9309DB4E8}"/>
                </a:ext>
              </a:extLst>
            </p:cNvPr>
            <p:cNvSpPr/>
            <p:nvPr/>
          </p:nvSpPr>
          <p:spPr>
            <a:xfrm>
              <a:off x="5334000" y="2275131"/>
              <a:ext cx="636248" cy="348861"/>
            </a:xfrm>
            <a:prstGeom prst="strip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0029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1055</Words>
  <Application>Microsoft Macintosh PowerPoint</Application>
  <PresentationFormat>On-screen Show (16:9)</PresentationFormat>
  <Paragraphs>156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GeosansLight</vt:lpstr>
      <vt:lpstr>Office Theme</vt:lpstr>
      <vt:lpstr>PowerPoint Presentation</vt:lpstr>
      <vt:lpstr>Agenda</vt:lpstr>
      <vt:lpstr>PowerPoint Presentation</vt:lpstr>
      <vt:lpstr>Conventional peer review</vt:lpstr>
      <vt:lpstr> Concept of pre-submission peer review </vt:lpstr>
      <vt:lpstr> Professional pre-submission peer review </vt:lpstr>
      <vt:lpstr>Preprints</vt:lpstr>
      <vt:lpstr>How can journals benefit from pre-submission peer reviews?</vt:lpstr>
      <vt:lpstr>Accommodating professional pre-submission peer review by journals 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Sam Mathew</cp:lastModifiedBy>
  <cp:revision>96</cp:revision>
  <dcterms:created xsi:type="dcterms:W3CDTF">2006-08-16T00:00:00Z</dcterms:created>
  <dcterms:modified xsi:type="dcterms:W3CDTF">2021-08-20T05:16:31Z</dcterms:modified>
</cp:coreProperties>
</file>